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5D16-CEDC-473B-A09A-A32AC9B680E6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766A5-1A52-4894-8B15-1450F9E111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5D16-CEDC-473B-A09A-A32AC9B680E6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766A5-1A52-4894-8B15-1450F9E111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5D16-CEDC-473B-A09A-A32AC9B680E6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766A5-1A52-4894-8B15-1450F9E111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5D16-CEDC-473B-A09A-A32AC9B680E6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766A5-1A52-4894-8B15-1450F9E111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5D16-CEDC-473B-A09A-A32AC9B680E6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766A5-1A52-4894-8B15-1450F9E111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5D16-CEDC-473B-A09A-A32AC9B680E6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766A5-1A52-4894-8B15-1450F9E111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5D16-CEDC-473B-A09A-A32AC9B680E6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766A5-1A52-4894-8B15-1450F9E111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5D16-CEDC-473B-A09A-A32AC9B680E6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766A5-1A52-4894-8B15-1450F9E111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5D16-CEDC-473B-A09A-A32AC9B680E6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766A5-1A52-4894-8B15-1450F9E111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5D16-CEDC-473B-A09A-A32AC9B680E6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766A5-1A52-4894-8B15-1450F9E111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5D16-CEDC-473B-A09A-A32AC9B680E6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766A5-1A52-4894-8B15-1450F9E111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15D16-CEDC-473B-A09A-A32AC9B680E6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766A5-1A52-4894-8B15-1450F9E1114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Theory of Computation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457200"/>
            <a:ext cx="8153400" cy="2592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581400"/>
            <a:ext cx="8305801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228599"/>
            <a:ext cx="7543800" cy="1263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905000"/>
            <a:ext cx="71628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399" y="4267200"/>
            <a:ext cx="7162801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1066800"/>
            <a:ext cx="845820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66495" y="990600"/>
            <a:ext cx="7932568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533400"/>
            <a:ext cx="76200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1" y="3276600"/>
            <a:ext cx="8077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1066800"/>
            <a:ext cx="8382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2362200"/>
            <a:ext cx="36385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3505200"/>
            <a:ext cx="8001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1688955"/>
            <a:ext cx="7924800" cy="1054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599" y="304800"/>
            <a:ext cx="8153401" cy="5787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6775" y="1428750"/>
            <a:ext cx="741045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3924" y="609601"/>
            <a:ext cx="7941635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1999" y="1447800"/>
            <a:ext cx="823748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/>
              <a:t>Introduction to Finite </a:t>
            </a:r>
            <a:r>
              <a:rPr lang="en-US" dirty="0" smtClean="0"/>
              <a:t>Automata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305800" cy="5562600"/>
          </a:xfrm>
        </p:spPr>
        <p:txBody>
          <a:bodyPr>
            <a:noAutofit/>
          </a:bodyPr>
          <a:lstStyle/>
          <a:p>
            <a:pPr algn="just"/>
            <a:r>
              <a:rPr lang="en-US" sz="2600" dirty="0">
                <a:solidFill>
                  <a:srgbClr val="FF0000"/>
                </a:solidFill>
                <a:latin typeface="Cambria" pitchFamily="18" charset="0"/>
              </a:rPr>
              <a:t>Software </a:t>
            </a:r>
            <a:r>
              <a:rPr lang="en-US" sz="2600" dirty="0">
                <a:latin typeface="Cambria" pitchFamily="18" charset="0"/>
              </a:rPr>
              <a:t>for designing and checking the behavior of digital </a:t>
            </a:r>
            <a:r>
              <a:rPr lang="en-US" sz="2600" dirty="0" smtClean="0">
                <a:latin typeface="Cambria" pitchFamily="18" charset="0"/>
              </a:rPr>
              <a:t>circuits</a:t>
            </a:r>
          </a:p>
          <a:p>
            <a:pPr algn="just"/>
            <a:r>
              <a:rPr lang="en-US" sz="2600" dirty="0" smtClean="0">
                <a:latin typeface="Cambria" pitchFamily="18" charset="0"/>
              </a:rPr>
              <a:t>The </a:t>
            </a:r>
            <a:r>
              <a:rPr lang="en-US" sz="2600" dirty="0" smtClean="0">
                <a:solidFill>
                  <a:srgbClr val="FF0000"/>
                </a:solidFill>
                <a:latin typeface="Cambria" pitchFamily="18" charset="0"/>
              </a:rPr>
              <a:t>`Lexical Analyzer </a:t>
            </a:r>
            <a:r>
              <a:rPr lang="en-US" sz="2600" dirty="0" smtClean="0">
                <a:latin typeface="Cambria" pitchFamily="18" charset="0"/>
              </a:rPr>
              <a:t>of </a:t>
            </a:r>
            <a:r>
              <a:rPr lang="en-US" sz="2600" dirty="0">
                <a:latin typeface="Cambria" pitchFamily="18" charset="0"/>
              </a:rPr>
              <a:t>a typical compiler that is the compiler </a:t>
            </a:r>
            <a:r>
              <a:rPr lang="en-US" sz="2600" dirty="0" smtClean="0">
                <a:latin typeface="Cambria" pitchFamily="18" charset="0"/>
              </a:rPr>
              <a:t>component </a:t>
            </a:r>
            <a:r>
              <a:rPr lang="en-US" sz="2600" dirty="0">
                <a:latin typeface="Cambria" pitchFamily="18" charset="0"/>
              </a:rPr>
              <a:t>that breaks the input text into logical units such as </a:t>
            </a:r>
            <a:r>
              <a:rPr lang="en-US" sz="2600" dirty="0" smtClean="0">
                <a:latin typeface="Cambria" pitchFamily="18" charset="0"/>
              </a:rPr>
              <a:t>identifiers keywords </a:t>
            </a:r>
            <a:r>
              <a:rPr lang="en-US" sz="2600" dirty="0">
                <a:latin typeface="Cambria" pitchFamily="18" charset="0"/>
              </a:rPr>
              <a:t>and </a:t>
            </a:r>
            <a:r>
              <a:rPr lang="en-US" sz="2600" dirty="0" smtClean="0">
                <a:latin typeface="Cambria" pitchFamily="18" charset="0"/>
              </a:rPr>
              <a:t>punctuation</a:t>
            </a:r>
          </a:p>
          <a:p>
            <a:pPr algn="just"/>
            <a:r>
              <a:rPr lang="en-US" sz="2600" dirty="0" smtClean="0">
                <a:latin typeface="Cambria" pitchFamily="18" charset="0"/>
              </a:rPr>
              <a:t>Software </a:t>
            </a:r>
            <a:r>
              <a:rPr lang="en-US" sz="2600" dirty="0">
                <a:latin typeface="Cambria" pitchFamily="18" charset="0"/>
              </a:rPr>
              <a:t>for </a:t>
            </a:r>
            <a:r>
              <a:rPr lang="en-US" sz="2600" dirty="0">
                <a:solidFill>
                  <a:srgbClr val="FF0000"/>
                </a:solidFill>
                <a:latin typeface="Cambria" pitchFamily="18" charset="0"/>
              </a:rPr>
              <a:t>scanning large bodies </a:t>
            </a:r>
            <a:r>
              <a:rPr lang="en-US" sz="2600" dirty="0">
                <a:latin typeface="Cambria" pitchFamily="18" charset="0"/>
              </a:rPr>
              <a:t>of text such as collections of </a:t>
            </a:r>
            <a:r>
              <a:rPr lang="en-US" sz="2600" dirty="0" smtClean="0">
                <a:latin typeface="Cambria" pitchFamily="18" charset="0"/>
              </a:rPr>
              <a:t>Web pages </a:t>
            </a:r>
            <a:r>
              <a:rPr lang="en-US" sz="2600" dirty="0">
                <a:latin typeface="Cambria" pitchFamily="18" charset="0"/>
              </a:rPr>
              <a:t>to </a:t>
            </a:r>
            <a:r>
              <a:rPr lang="en-US" sz="2600" dirty="0" smtClean="0">
                <a:latin typeface="Cambria" pitchFamily="18" charset="0"/>
              </a:rPr>
              <a:t>find </a:t>
            </a:r>
            <a:r>
              <a:rPr lang="en-US" sz="2600" dirty="0">
                <a:latin typeface="Cambria" pitchFamily="18" charset="0"/>
              </a:rPr>
              <a:t>occurrences of words phrases or other </a:t>
            </a:r>
            <a:r>
              <a:rPr lang="en-US" sz="2600" dirty="0" smtClean="0">
                <a:latin typeface="Cambria" pitchFamily="18" charset="0"/>
              </a:rPr>
              <a:t>patterns</a:t>
            </a:r>
          </a:p>
          <a:p>
            <a:pPr algn="just"/>
            <a:r>
              <a:rPr lang="en-US" sz="2600" dirty="0" smtClean="0">
                <a:latin typeface="Cambria" pitchFamily="18" charset="0"/>
              </a:rPr>
              <a:t> </a:t>
            </a:r>
            <a:r>
              <a:rPr lang="en-US" sz="2600" dirty="0">
                <a:latin typeface="Cambria" pitchFamily="18" charset="0"/>
              </a:rPr>
              <a:t>Software for verifying systems of all types that have </a:t>
            </a:r>
            <a:r>
              <a:rPr lang="en-US" sz="2600" dirty="0" smtClean="0">
                <a:latin typeface="Cambria" pitchFamily="18" charset="0"/>
              </a:rPr>
              <a:t>finite </a:t>
            </a:r>
            <a:r>
              <a:rPr lang="en-US" sz="2600" dirty="0">
                <a:latin typeface="Cambria" pitchFamily="18" charset="0"/>
              </a:rPr>
              <a:t>number </a:t>
            </a:r>
            <a:r>
              <a:rPr lang="en-US" sz="2600" dirty="0" smtClean="0">
                <a:latin typeface="Cambria" pitchFamily="18" charset="0"/>
              </a:rPr>
              <a:t>of  distinct </a:t>
            </a:r>
            <a:r>
              <a:rPr lang="en-US" sz="2600" dirty="0">
                <a:latin typeface="Cambria" pitchFamily="18" charset="0"/>
              </a:rPr>
              <a:t>states such as </a:t>
            </a:r>
            <a:r>
              <a:rPr lang="en-US" sz="2600" dirty="0">
                <a:solidFill>
                  <a:srgbClr val="FF0000"/>
                </a:solidFill>
                <a:latin typeface="Cambria" pitchFamily="18" charset="0"/>
              </a:rPr>
              <a:t>communications protocols</a:t>
            </a:r>
            <a:r>
              <a:rPr lang="en-US" sz="2600" dirty="0">
                <a:latin typeface="Cambria" pitchFamily="18" charset="0"/>
              </a:rPr>
              <a:t> or protocols for </a:t>
            </a:r>
            <a:r>
              <a:rPr lang="en-US" sz="2600" dirty="0" smtClean="0">
                <a:latin typeface="Cambria" pitchFamily="18" charset="0"/>
              </a:rPr>
              <a:t>secure exchange </a:t>
            </a:r>
            <a:r>
              <a:rPr lang="en-US" sz="2600" dirty="0">
                <a:latin typeface="Cambria" pitchFamily="18" charset="0"/>
              </a:rPr>
              <a:t>of </a:t>
            </a:r>
            <a:r>
              <a:rPr lang="en-US" sz="2600" dirty="0" smtClean="0">
                <a:latin typeface="Cambria" pitchFamily="18" charset="0"/>
              </a:rPr>
              <a:t>information</a:t>
            </a:r>
          </a:p>
          <a:p>
            <a:pPr algn="just"/>
            <a:r>
              <a:rPr lang="en-US" sz="2600" dirty="0" smtClean="0">
                <a:latin typeface="Cambria" pitchFamily="18" charset="0"/>
              </a:rPr>
              <a:t> </a:t>
            </a:r>
            <a:br>
              <a:rPr lang="en-US" sz="2600" dirty="0" smtClean="0">
                <a:latin typeface="Cambria" pitchFamily="18" charset="0"/>
              </a:rPr>
            </a:br>
            <a:endParaRPr lang="en-US" sz="2600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1447800"/>
            <a:ext cx="7391400" cy="3482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1600200"/>
            <a:ext cx="7391400" cy="3640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Representations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Grammars</a:t>
            </a:r>
            <a:r>
              <a:rPr lang="en-US" dirty="0" smtClean="0"/>
              <a:t> - </a:t>
            </a:r>
            <a:r>
              <a:rPr lang="en-US" dirty="0"/>
              <a:t>useful models when designing software that processes data</a:t>
            </a:r>
            <a:br>
              <a:rPr lang="en-US" dirty="0"/>
            </a:br>
            <a:r>
              <a:rPr lang="en-US" dirty="0"/>
              <a:t>with a recursive structure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en-US" dirty="0"/>
              <a:t>E </a:t>
            </a:r>
            <a:r>
              <a:rPr lang="en-US" dirty="0" smtClean="0"/>
              <a:t>-&gt;E + </a:t>
            </a:r>
            <a:r>
              <a:rPr lang="en-US" dirty="0"/>
              <a:t>E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/>
              <a:t>Regular Expressions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digit(digit)*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in Automata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What can a computer do at </a:t>
            </a:r>
            <a:r>
              <a:rPr lang="en-US" sz="2800" dirty="0" smtClean="0"/>
              <a:t>all ?</a:t>
            </a:r>
          </a:p>
          <a:p>
            <a:pPr algn="just">
              <a:buNone/>
            </a:pPr>
            <a:r>
              <a:rPr lang="en-US" sz="2800" dirty="0"/>
              <a:t> </a:t>
            </a:r>
            <a:r>
              <a:rPr lang="en-US" sz="2800" dirty="0" smtClean="0"/>
              <a:t>  </a:t>
            </a:r>
            <a:r>
              <a:rPr lang="en-US" sz="2800" dirty="0"/>
              <a:t>This study is called </a:t>
            </a:r>
            <a:r>
              <a:rPr lang="en-US" sz="2800" dirty="0" smtClean="0">
                <a:solidFill>
                  <a:srgbClr val="FF0000"/>
                </a:solidFill>
              </a:rPr>
              <a:t>decidability</a:t>
            </a:r>
            <a:r>
              <a:rPr lang="en-US" sz="2800" dirty="0" smtClean="0"/>
              <a:t> </a:t>
            </a:r>
            <a:r>
              <a:rPr lang="en-US" sz="2800" dirty="0"/>
              <a:t>and</a:t>
            </a:r>
            <a:br>
              <a:rPr lang="en-US" sz="2800" dirty="0"/>
            </a:br>
            <a:r>
              <a:rPr lang="en-US" sz="2800" dirty="0"/>
              <a:t>the problems that can be solved by computer are called </a:t>
            </a:r>
            <a:r>
              <a:rPr lang="en-US" sz="2800" dirty="0" smtClean="0"/>
              <a:t>decidable</a:t>
            </a:r>
          </a:p>
          <a:p>
            <a:r>
              <a:rPr lang="en-US" sz="2800" dirty="0" smtClean="0"/>
              <a:t>What </a:t>
            </a:r>
            <a:r>
              <a:rPr lang="en-US" sz="2800" dirty="0"/>
              <a:t>can a computer do </a:t>
            </a:r>
            <a:r>
              <a:rPr lang="en-US" sz="2800" dirty="0" smtClean="0"/>
              <a:t>efficiently ?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</a:t>
            </a:r>
            <a:r>
              <a:rPr lang="en-US" sz="2800" dirty="0"/>
              <a:t>This study is called </a:t>
            </a:r>
            <a:r>
              <a:rPr lang="en-US" sz="2800" dirty="0" smtClean="0">
                <a:solidFill>
                  <a:srgbClr val="FF0000"/>
                </a:solidFill>
              </a:rPr>
              <a:t>intractability 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The </a:t>
            </a:r>
            <a:r>
              <a:rPr lang="en-US" sz="2800" dirty="0"/>
              <a:t>problems that can be solved by a computer using no </a:t>
            </a:r>
            <a:r>
              <a:rPr lang="en-US" sz="2800" dirty="0" smtClean="0"/>
              <a:t>more time </a:t>
            </a:r>
            <a:r>
              <a:rPr lang="en-US" sz="2800" dirty="0"/>
              <a:t>than some slowly growing function of the size of the input are </a:t>
            </a:r>
            <a:r>
              <a:rPr lang="en-US" sz="2800" dirty="0" smtClean="0"/>
              <a:t>called </a:t>
            </a:r>
            <a:r>
              <a:rPr lang="en-US" sz="2800" dirty="0" smtClean="0">
                <a:solidFill>
                  <a:srgbClr val="FF0000"/>
                </a:solidFill>
              </a:rPr>
              <a:t>tractable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Inductive Proofs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305800" cy="175260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Induction</a:t>
            </a:r>
            <a:r>
              <a:rPr lang="en-US" dirty="0" smtClean="0"/>
              <a:t> Principle P(n) such that</a:t>
            </a:r>
          </a:p>
          <a:p>
            <a:pPr lvl="1"/>
            <a:r>
              <a:rPr lang="en-US" dirty="0" smtClean="0"/>
              <a:t>Basis   step : n=0 or n=1</a:t>
            </a:r>
          </a:p>
          <a:p>
            <a:pPr lvl="1"/>
            <a:r>
              <a:rPr lang="en-US" dirty="0" smtClean="0"/>
              <a:t>Inductive step : p(n-1)=&gt;p(n)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3581400"/>
            <a:ext cx="7772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1981200"/>
            <a:ext cx="7467600" cy="2710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148</Words>
  <Application>Microsoft Office PowerPoint</Application>
  <PresentationFormat>On-screen Show (4:3)</PresentationFormat>
  <Paragraphs>25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Theory of Computation</vt:lpstr>
      <vt:lpstr>Slide 2</vt:lpstr>
      <vt:lpstr>Introduction to Finite Automata</vt:lpstr>
      <vt:lpstr>Slide 4</vt:lpstr>
      <vt:lpstr>Slide 5</vt:lpstr>
      <vt:lpstr>Structural Representations </vt:lpstr>
      <vt:lpstr>Issues in Automata</vt:lpstr>
      <vt:lpstr>Inductive Proofs </vt:lpstr>
      <vt:lpstr>Example</vt:lpstr>
      <vt:lpstr>Slide 10</vt:lpstr>
      <vt:lpstr>Slide 11</vt:lpstr>
      <vt:lpstr>Slide 12</vt:lpstr>
      <vt:lpstr>Slide 13</vt:lpstr>
      <vt:lpstr>Slide 14</vt:lpstr>
      <vt:lpstr>Slide 15</vt:lpstr>
      <vt:lpstr>Language</vt:lpstr>
      <vt:lpstr>Slide 17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Theory of Computation</dc:title>
  <dc:creator>PRIYA</dc:creator>
  <cp:lastModifiedBy>PRIYA</cp:lastModifiedBy>
  <cp:revision>19</cp:revision>
  <dcterms:created xsi:type="dcterms:W3CDTF">2021-08-04T04:48:25Z</dcterms:created>
  <dcterms:modified xsi:type="dcterms:W3CDTF">2021-08-04T06:49:20Z</dcterms:modified>
</cp:coreProperties>
</file>