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6" r:id="rId49"/>
    <p:sldId id="307" r:id="rId50"/>
    <p:sldId id="312" r:id="rId51"/>
    <p:sldId id="313" r:id="rId52"/>
    <p:sldId id="314" r:id="rId53"/>
    <p:sldId id="315" r:id="rId54"/>
    <p:sldId id="308" r:id="rId55"/>
    <p:sldId id="309" r:id="rId56"/>
    <p:sldId id="310" r:id="rId57"/>
    <p:sldId id="311" r:id="rId58"/>
    <p:sldId id="305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270F-A2C9-4048-B3EA-A4366E3CBCC5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B3DEE-B35B-404A-9654-C8FEB7AA1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671733" y="1075348"/>
            <a:ext cx="7772400" cy="1470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THEORY  OF  COMPUTATION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4"/>
          <p:cNvSpPr>
            <a:spLocks noGrp="1"/>
          </p:cNvSpPr>
          <p:nvPr>
            <p:ph type="subTitle" idx="1"/>
          </p:nvPr>
        </p:nvSpPr>
        <p:spPr>
          <a:xfrm>
            <a:off x="703386" y="3070272"/>
            <a:ext cx="7272996" cy="303510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Module II</a:t>
            </a:r>
          </a:p>
          <a:p>
            <a:r>
              <a:rPr lang="en-IN" b="1" dirty="0" smtClean="0">
                <a:solidFill>
                  <a:srgbClr val="C00000"/>
                </a:solidFill>
              </a:rPr>
              <a:t>GRAMMARS </a:t>
            </a:r>
          </a:p>
          <a:p>
            <a:endParaRPr lang="en-IN" b="1" dirty="0"/>
          </a:p>
          <a:p>
            <a:pPr lvl="7"/>
            <a:r>
              <a:rPr lang="en-IN" b="1" dirty="0" smtClean="0"/>
              <a:t>                                        Mrs. B.Ranjani</a:t>
            </a:r>
          </a:p>
          <a:p>
            <a:pPr lvl="7"/>
            <a:r>
              <a:rPr lang="en-IN" b="1" dirty="0" smtClean="0"/>
              <a:t>                           AP /CSE</a:t>
            </a:r>
          </a:p>
          <a:p>
            <a:pPr lvl="7"/>
            <a:r>
              <a:rPr lang="en-IN" b="1" dirty="0" smtClean="0"/>
              <a:t>                           EGSPEC         </a:t>
            </a:r>
          </a:p>
          <a:p>
            <a:endParaRPr lang="en-IN" b="1" dirty="0"/>
          </a:p>
          <a:p>
            <a:endParaRPr lang="en-IN" b="1" dirty="0" smtClean="0"/>
          </a:p>
          <a:p>
            <a:endParaRPr lang="en-IN" b="1" dirty="0"/>
          </a:p>
          <a:p>
            <a:endParaRPr lang="en-IN" b="1" dirty="0" smtClean="0"/>
          </a:p>
          <a:p>
            <a:endParaRPr lang="en-IN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 - 0 Grammar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Type-0 grammars generate recursively enumerable languages. The productions have no restrictions. They are any phase structure grammar including all formal grammars. They generate the languages that are recognized by a Turing machine.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productions can be in the form of 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α → 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where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is a string of terminals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nonterminals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at least one non-terminal and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cannot be null.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is a string of terminals and non-terminals.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S →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ACaB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CB → DB     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→ Db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Regular Grammar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Formal Definition of Regular Grammar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 regular grammar is a mathematical object, G, with four components, G = (N, T, P, S)</a:t>
            </a:r>
          </a:p>
          <a:p>
            <a:pPr lvl="2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 is a nonempty, finite set of 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nonterminal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symbols,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 is a finite set of terminal symbols, or alphabet,   symbols,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 is a set of grammar rules, each of one having one       of the forms</a:t>
            </a:r>
          </a:p>
          <a:p>
            <a:pPr lvl="2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A → 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A → a</a:t>
            </a:r>
          </a:p>
          <a:p>
            <a:pPr lvl="2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A → ε, for A, B ∈ N, a ∈ Σ, and ε the empty string, and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 is the start symbol S ∈ N.</a:t>
            </a:r>
          </a:p>
          <a:p>
            <a:pPr lvl="1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Definition:  The Language generated by a Regular Grammar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Let G = (N, T, P, S) be a regular grammar.  We define the language generated by G to be L(G)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L(G) = {w | S ⇒ * w, where w ∈ T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}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IN" dirty="0" smtClean="0"/>
              <a:t>CONTEXT FREE GRAMMARS AND LANGUAGES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Context free grammar is a formal grammar which is used to generate all possible strings in a given formal language.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Context free grammar is a “machine” that creates a language.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 language created by a CF grammar is called a Context Free Language.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class of Context Free Languages properly contains the class of Regular Languages.</a:t>
            </a:r>
          </a:p>
          <a:p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Definition: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 Context Free Grammar consists of 4 components. They are finite set of non-terminals, finite set of terminals, set of productions and start symbol.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700" b="1" dirty="0" smtClean="0">
                <a:latin typeface="Times New Roman" pitchFamily="18" charset="0"/>
                <a:cs typeface="Times New Roman" pitchFamily="18" charset="0"/>
              </a:rPr>
              <a:t>Formal Definition of Context Free Grammars(CFG)</a:t>
            </a:r>
          </a:p>
          <a:p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A CFG is a mathematical object G, with 4 components, G=(N,T,P,S)</a:t>
            </a:r>
          </a:p>
          <a:p>
            <a:pPr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  where,</a:t>
            </a:r>
          </a:p>
          <a:p>
            <a:pPr lvl="1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N is a nonempty, finite set of non-terminals symbols</a:t>
            </a:r>
          </a:p>
          <a:p>
            <a:pPr lvl="1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T is a finite set o terminals symbols</a:t>
            </a:r>
          </a:p>
          <a:p>
            <a:pPr marL="1085850" lvl="1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P is a set of grammar rules, each of one having one of the forms</a:t>
            </a:r>
          </a:p>
          <a:p>
            <a:pPr lvl="1"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          A → α</a:t>
            </a:r>
          </a:p>
          <a:p>
            <a:pPr lvl="1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          where A ∈ N and α ∈(NᴜT)*</a:t>
            </a:r>
          </a:p>
          <a:p>
            <a:pPr lvl="1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 S is the start symbol S ∈ 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marL="628650" indent="-62865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Let G = ( {S}, {0,1,</a:t>
            </a:r>
            <a:r>
              <a:rPr lang="el-GR" sz="3400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}, P, S) be a CFG, where productions are</a:t>
            </a:r>
          </a:p>
          <a:p>
            <a:pPr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                 S →  0S0 / 1S1 /</a:t>
            </a:r>
            <a:r>
              <a:rPr lang="el-GR" sz="3400" dirty="0" smtClean="0">
                <a:latin typeface="Times New Roman" pitchFamily="18" charset="0"/>
                <a:cs typeface="Times New Roman" pitchFamily="18" charset="0"/>
              </a:rPr>
              <a:t> ε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      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Problems for Conversion of CFL into CFG</a:t>
            </a:r>
          </a:p>
          <a:p>
            <a:pPr marL="457200" indent="-457200">
              <a:buAutoNum type="arabicPeriod"/>
            </a:pP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Construct a CFG representing the set of palindromes over (0+1)*.</a:t>
            </a:r>
          </a:p>
          <a:p>
            <a:pPr marL="457200" indent="-457200">
              <a:buNone/>
            </a:pP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possible strings are :     {</a:t>
            </a:r>
            <a:r>
              <a:rPr lang="el-GR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,0,1,00,11,000,111,010,101,0000,1111,00100,11011,01110,10101,…} </a:t>
            </a:r>
          </a:p>
          <a:p>
            <a:pPr marL="457200" indent="57150">
              <a:buNone/>
            </a:pP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CFG for a palindrome is given by</a:t>
            </a:r>
          </a:p>
          <a:p>
            <a:pPr marL="457200" indent="57150">
              <a:buNone/>
            </a:pP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0/1/</a:t>
            </a:r>
            <a:r>
              <a:rPr lang="el-GR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ε</a:t>
            </a:r>
            <a:endParaRPr lang="en-US" sz="2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57150">
              <a:buNone/>
            </a:pP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0S0 / 1S1</a:t>
            </a:r>
            <a:endParaRPr lang="en-US" sz="2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Construct a CFG for the language L={a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n is odd}.</a:t>
            </a:r>
          </a:p>
          <a:p>
            <a:pPr marL="457200" indent="-4572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possible strings are : {</a:t>
            </a:r>
            <a:r>
              <a:rPr lang="el-GR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a,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aaaaa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aaaaaaa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….}</a:t>
            </a:r>
          </a:p>
          <a:p>
            <a:pPr marL="457200" indent="-4572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productions are </a:t>
            </a:r>
          </a:p>
          <a:p>
            <a:pPr marL="457200" indent="-4572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G: S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a /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aaS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AutoNum type="arabicPeriod"/>
            </a:pPr>
            <a:endParaRPr lang="en-US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en-US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6248400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Construct a CFG for the language L={a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n </a:t>
            </a:r>
            <a:r>
              <a:rPr lang="en-US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0}.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possible strings are : {</a:t>
            </a:r>
            <a:r>
              <a:rPr lang="el-GR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aaabbb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aaaabbbb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….}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productions are 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G: 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/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aSb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/</a:t>
            </a:r>
            <a:r>
              <a:rPr lang="el-GR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ε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Construct a CFG for the language L={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cb</a:t>
            </a:r>
            <a:r>
              <a:rPr lang="en-US" sz="2000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n </a:t>
            </a:r>
            <a:r>
              <a:rPr lang="en-US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0}.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possible strings are : {</a:t>
            </a:r>
            <a:r>
              <a:rPr lang="el-GR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aacbb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aaacbbb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aaaacbbbb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….}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productions are 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G: 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c /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aSb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457200" indent="-45720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Construct a CFG for the language L={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wcw</a:t>
            </a:r>
            <a:r>
              <a:rPr lang="en-US" sz="2000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w∈(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)*}.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The possible strings are : {c,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bcb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abcba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aacaa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bbcbb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bacab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abacaba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bbacabb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….}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The productions are </a:t>
            </a:r>
          </a:p>
          <a:p>
            <a:pPr marL="457200" indent="-4572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G: 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aSa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/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bSb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/ c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Problems for Conversion of CFG into CFL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Construct a CFL from the given grammar G=({S},{0,1,</a:t>
            </a:r>
            <a:r>
              <a:rPr lang="el-G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},P,S) 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where, 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S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0/1/</a:t>
            </a:r>
            <a:r>
              <a:rPr lang="el-G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ε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S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0S0 / 1S1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Solution: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If String Length = 1, The Strings are </a:t>
            </a:r>
            <a:r>
              <a:rPr lang="el-GR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0, 1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If String Length = 2, The Strings are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00, 11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  If String Length = 3, The Strings are 00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0, 111, 010, 101</a:t>
            </a:r>
          </a:p>
          <a:p>
            <a:pPr marL="514350" indent="-51435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If String Length = 4, The Strings are 00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00, 1111</a:t>
            </a:r>
          </a:p>
          <a:p>
            <a:pPr marL="1028700" indent="-10287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If String Length = 5, The Strings are 0000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0, 11111, 01010, 10101, 11011, 00100, 01110, 10001</a:t>
            </a:r>
          </a:p>
          <a:p>
            <a:pPr marL="1028700" indent="-10287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……</a:t>
            </a:r>
          </a:p>
          <a:p>
            <a:pPr marL="1028700" indent="-10287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If String Length &gt; 5, The Strings are 000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0…001111…11</a:t>
            </a:r>
          </a:p>
          <a:p>
            <a:pPr marL="1028700" indent="-10287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So, The CFL is </a:t>
            </a:r>
          </a:p>
          <a:p>
            <a:pPr marL="1028700" indent="-1028700">
              <a:buNone/>
            </a:pP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L = {</a:t>
            </a:r>
            <a:r>
              <a:rPr lang="en-US" sz="2400" dirty="0" smtClean="0">
                <a:solidFill>
                  <a:srgbClr val="0070C0"/>
                </a:solidFill>
              </a:rPr>
              <a:t>0</a:t>
            </a:r>
            <a:r>
              <a:rPr lang="en-US" sz="2400" baseline="30000" dirty="0" smtClean="0">
                <a:solidFill>
                  <a:srgbClr val="0070C0"/>
                </a:solidFill>
              </a:rPr>
              <a:t>n </a:t>
            </a:r>
            <a:r>
              <a:rPr lang="en-US" sz="2400" dirty="0" smtClean="0">
                <a:solidFill>
                  <a:srgbClr val="0070C0"/>
                </a:solidFill>
              </a:rPr>
              <a:t>1</a:t>
            </a:r>
            <a:r>
              <a:rPr lang="en-US" sz="2400" baseline="30000" dirty="0" smtClean="0">
                <a:solidFill>
                  <a:srgbClr val="0070C0"/>
                </a:solidFill>
              </a:rPr>
              <a:t>n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 n </a:t>
            </a:r>
            <a:r>
              <a:rPr lang="en-US" sz="2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0}. or  L = {All strings are palindrome over{0,1}}.</a:t>
            </a:r>
          </a:p>
          <a:p>
            <a:pPr marL="514350" indent="-514350">
              <a:buNone/>
            </a:pPr>
            <a:endParaRPr lang="en-US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Construct a CFL from the given grammar G=({S},{0,1,</a:t>
            </a:r>
            <a:r>
              <a:rPr lang="el-G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},P,S)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where,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S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 /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Solution: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If String Length = 1, The String is 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 If String Length = 2, The String is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 If String Length = 3, The String is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aaaaa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 If String Length = 4, The String is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aaaaaa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…….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If String Length &gt; n, The String is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…..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n is odd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28700" indent="-102870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So, The CFL is </a:t>
            </a:r>
          </a:p>
          <a:p>
            <a:pPr marL="1028700" indent="-1028700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L = {</a:t>
            </a:r>
            <a:r>
              <a:rPr lang="en-US" dirty="0" smtClean="0">
                <a:solidFill>
                  <a:srgbClr val="0070C0"/>
                </a:solidFill>
              </a:rPr>
              <a:t>a</a:t>
            </a:r>
            <a:r>
              <a:rPr lang="en-US" baseline="30000" dirty="0" smtClean="0">
                <a:solidFill>
                  <a:srgbClr val="0070C0"/>
                </a:solidFill>
              </a:rPr>
              <a:t>n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 n is odd}.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 a CFG for the language L={</a:t>
            </a:r>
            <a:r>
              <a:rPr lang="en-US" sz="2800" dirty="0" smtClean="0"/>
              <a:t>0</a:t>
            </a:r>
            <a:r>
              <a:rPr lang="en-US" sz="2800" baseline="30000" dirty="0" smtClean="0"/>
              <a:t>n </a:t>
            </a:r>
            <a:r>
              <a:rPr lang="en-US" sz="2800" dirty="0" smtClean="0"/>
              <a:t>1</a:t>
            </a:r>
            <a:r>
              <a:rPr lang="en-US" sz="2800" baseline="30000" dirty="0" smtClean="0"/>
              <a:t>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n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1}.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 a CFG for the language L={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aab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bba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aseline="30000" dirty="0" smtClean="0"/>
              <a:t>n </a:t>
            </a:r>
            <a:r>
              <a:rPr lang="en-US" sz="2800" dirty="0" err="1" smtClean="0"/>
              <a:t>bab</a:t>
            </a:r>
            <a:r>
              <a:rPr lang="en-US" sz="2800" dirty="0" smtClean="0"/>
              <a:t>(</a:t>
            </a:r>
            <a:r>
              <a:rPr lang="en-US" sz="2800" dirty="0" err="1" smtClean="0"/>
              <a:t>aab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n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0}.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 a CFG for the language L={</a:t>
            </a:r>
            <a:r>
              <a:rPr lang="en-US" sz="2800" dirty="0" smtClean="0"/>
              <a:t>a</a:t>
            </a:r>
            <a:r>
              <a:rPr lang="en-US" sz="2800" baseline="30000" dirty="0" smtClean="0"/>
              <a:t>n </a:t>
            </a:r>
            <a:r>
              <a:rPr lang="en-US" sz="2800" dirty="0" err="1" smtClean="0"/>
              <a:t>bc</a:t>
            </a:r>
            <a:r>
              <a:rPr lang="en-US" sz="2800" baseline="30000" dirty="0" err="1" smtClean="0"/>
              <a:t>m</a:t>
            </a:r>
            <a:r>
              <a:rPr lang="en-US" sz="2800" baseline="30000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n,m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0}.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 a CFG for the language L={</a:t>
            </a:r>
            <a:r>
              <a:rPr lang="en-US" sz="2800" dirty="0" smtClean="0"/>
              <a:t>0</a:t>
            </a:r>
            <a:r>
              <a:rPr lang="en-US" sz="2800" baseline="30000" dirty="0" smtClean="0"/>
              <a:t>n </a:t>
            </a:r>
            <a:r>
              <a:rPr lang="en-US" sz="2800" dirty="0" smtClean="0"/>
              <a:t>1011</a:t>
            </a:r>
            <a:r>
              <a:rPr lang="en-US" sz="2800" baseline="30000" dirty="0" smtClean="0"/>
              <a:t>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n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1}.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 a CFL from the  given grammar  G=({S},{0,1,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},P,S) where, 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aSa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/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bSb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/c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Construct a CFL from the  given grammar  G=({S},{0,1,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},P,S) where, 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aSa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/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bSb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/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8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808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Practice Problems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96948" y="422031"/>
            <a:ext cx="8356209" cy="600690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CONTENTS</a:t>
            </a:r>
          </a:p>
          <a:p>
            <a:pPr marL="342900" lvl="0" indent="-342900" algn="just">
              <a:spcBef>
                <a:spcPct val="20000"/>
              </a:spcBef>
            </a:pP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just">
              <a:spcBef>
                <a:spcPct val="20000"/>
              </a:spcBef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lang="en-IN" sz="3200" dirty="0" smtClean="0"/>
              <a:t>Grammar Introduction– Types of Grammar – Context Free Grammars and Languages– Derivations and Languages – Ambiguity- Relationship between derivation and derivation trees – Simplification of CFG – Elimination of Useless symbols – Unit productions – Null productions – </a:t>
            </a:r>
            <a:r>
              <a:rPr lang="en-IN" sz="3200" dirty="0" err="1" smtClean="0"/>
              <a:t>Greiback</a:t>
            </a:r>
            <a:r>
              <a:rPr lang="en-IN" sz="3200" dirty="0" smtClean="0"/>
              <a:t> Normal form – Chomsky normal form – Problems related to CNF and GNF.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n-US" b="1" dirty="0" smtClean="0"/>
              <a:t>Derivations :</a:t>
            </a:r>
          </a:p>
          <a:p>
            <a:pPr algn="just"/>
            <a:r>
              <a:rPr lang="en-US" sz="2800" b="1" dirty="0" smtClean="0"/>
              <a:t> </a:t>
            </a:r>
            <a:r>
              <a:rPr lang="en-US" sz="2800" dirty="0" smtClean="0"/>
              <a:t>Derivation is a sequence of production rules. It is used to get the input string through these production rules. During parsing, we have to take two decisions. These are as follows:</a:t>
            </a:r>
          </a:p>
          <a:p>
            <a:pPr lvl="1" algn="just"/>
            <a:r>
              <a:rPr lang="en-US" sz="2400" dirty="0" smtClean="0"/>
              <a:t>We have to decide the non-terminal which is to be replaced.</a:t>
            </a:r>
          </a:p>
          <a:p>
            <a:pPr lvl="1" algn="just"/>
            <a:r>
              <a:rPr lang="en-US" sz="2400" dirty="0" smtClean="0"/>
              <a:t>We have to decide the production rule by which the non-terminal will be replaced.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DERIVATIONS AND LANGUAGES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 lnSpcReduction="10000"/>
          </a:bodyPr>
          <a:lstStyle/>
          <a:p>
            <a:pPr marL="1200150" indent="-120015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Consider G whose productions are 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/a,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ASbA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/SS/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,  Show that S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aabbaa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Solution: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S  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aAS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 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aSbAS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[ A 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SbA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]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 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aabAS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[ S a]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 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aabbaS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[A 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]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	    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aabbaa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[S a]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S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aabbaa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have two options to decide which non-terminal to be placed with production rule.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LMD – Left Most Derivations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RMD – Right Most Derivations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733800"/>
            <a:ext cx="323491" cy="42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1447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Leftmost Derivation (LMD)</a:t>
            </a:r>
          </a:p>
          <a:p>
            <a:pPr lvl="1" algn="just"/>
            <a:r>
              <a:rPr lang="en-US" sz="2400" dirty="0" smtClean="0"/>
              <a:t>A leftmost derivation is obtained by applying production to the leftmost variable or non-terminal in each step.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676400"/>
            <a:ext cx="1822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7848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1371600"/>
          </a:xfrm>
        </p:spPr>
        <p:txBody>
          <a:bodyPr/>
          <a:lstStyle/>
          <a:p>
            <a:r>
              <a:rPr lang="en-US" sz="2400" b="1" dirty="0" smtClean="0"/>
              <a:t>Rightmost Derivation (RMD)</a:t>
            </a:r>
          </a:p>
          <a:p>
            <a:pPr lvl="1" algn="just"/>
            <a:r>
              <a:rPr lang="en-US" sz="2400" dirty="0" smtClean="0"/>
              <a:t>A rightmost derivation is obtained by applying production to the rightmost variable or non-terminal in each step.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1676400"/>
            <a:ext cx="1822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133600"/>
            <a:ext cx="7239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Derivation Tree or Parse Tree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Derivation tree is a graphical representation for the derivation of the given production rules for a given CFG. It is the simple way to show how the derivation can be done to obtain some string from a given set of production rules. The derivation tree is also called a parse tree. 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Parse tree follows the precedence of operators. The deepest sub-tree traversed first. So, the operator in the parent node has less precedence over the operator in the sub-tree.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parse tree contains the following properties: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root node is always a node indicating start symbols.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derivation is read from left to right.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leaf node is always terminal nodes.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interior nodes are always the </a:t>
            </a:r>
          </a:p>
          <a:p>
            <a:pPr lvl="1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non-terminal nodes.</a:t>
            </a:r>
          </a:p>
          <a:p>
            <a:pPr algn="just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572000"/>
            <a:ext cx="23622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2286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Types of Derivation Tree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Leftmost Derivation Tree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leftmost derivation tree is obtained by applying production to the leftmost vertex in each step.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: 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, A a, B </a:t>
            </a:r>
            <a:r>
              <a:rPr lang="el-GR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743200"/>
            <a:ext cx="7162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2286000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Rightmost Derivation Tree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rightmost derivation tree is obtained by applying production to the rightmost vertex in each step.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: 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, A a, B </a:t>
            </a:r>
            <a:r>
              <a:rPr lang="el-GR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667000"/>
            <a:ext cx="6934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1752600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2400" b="1" dirty="0" smtClean="0"/>
              <a:t>Ambiguity</a:t>
            </a:r>
          </a:p>
          <a:p>
            <a:pPr marL="342900" lvl="1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If a CFG has more than one derivation tree (leftmost or rightmost derivation tree) for some string w ∈ L(G), it is called an ambiguous grammar. There exists multiple right-most or left-most derivations for some string generated from that grammar.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8077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808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Practice Problems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2296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Language:</a:t>
            </a:r>
          </a:p>
          <a:p>
            <a:pPr lvl="1"/>
            <a:r>
              <a:rPr lang="en-US" dirty="0" smtClean="0"/>
              <a:t>A language is a collection of sentences of finite length all constructed from a finite alphabet of symbols.</a:t>
            </a:r>
          </a:p>
          <a:p>
            <a:r>
              <a:rPr lang="en-US" dirty="0" smtClean="0"/>
              <a:t>Grammar:</a:t>
            </a:r>
          </a:p>
          <a:p>
            <a:pPr lvl="1"/>
            <a:r>
              <a:rPr lang="en-US" dirty="0" smtClean="0"/>
              <a:t>A grammar can be regarded as a device that enumerates the sentences of a language.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GRAMMAR INTRODUCTION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IN" dirty="0" smtClean="0"/>
              <a:t>SIMPLIFICATION OF CFG’S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9530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the grammar are not always optimized that means the grammar may consist of some extra symbols(non-terminal). 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a CFG, it may happen that all the production rules and symbols are not needed for the derivation of strings. 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Besides, there may be some null productions, useless symbols and unit productions. 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Elimination of these productions and symbols is called simplification of CFGs.</a:t>
            </a:r>
          </a:p>
          <a:p>
            <a:pPr algn="just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properties of reduced grammar are given below: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variable (i.e. non-terminal) and each terminal of G appears in the derivation of some word in L.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should not be any production as X → Y where X and Y are non-terminal.</a:t>
            </a:r>
          </a:p>
          <a:p>
            <a:pPr lvl="1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ε is not in the language L then there need not to be the production X → ε.</a:t>
            </a:r>
          </a:p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Simplification essentially comprises of the following steps: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Elimination of Useless Symbols or Productions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Elimination of Null Productions(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971550" lvl="1" indent="-51435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Elimination of Unit Productions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10600" cy="6400800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Elimination of Useless Symbols or Productions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production that can never take part in deviation  of any string are called useless productions. Similarly, a symbol that can never take part in deviation  of any string is called a useless symbol or variable.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1371600" lvl="2" indent="-457200" algn="just"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Eliminate the useless symbols or productions from  the given grammar    G: 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abB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A 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B 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C  dc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Solution: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Step1:  The production ‘B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’ is useless because there is no way it will ever terminate. If it never terminates, then it can never produce a string, then remove all the productions in which variable ‘B’ occurs.</a:t>
            </a: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After eliminating B production and B symbols:</a:t>
            </a: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G1:   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abS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A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      C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dc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Autofit/>
          </a:bodyPr>
          <a:lstStyle/>
          <a:p>
            <a:pPr marL="2228850" lvl="5" indent="-85725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Step2:  The production ‘C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dc’ is useless because the variable  ‘C’ will never occur in derivation of any string, then remove all the productions in which variable ‘C’ occurs.</a:t>
            </a: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After eliminating C production :</a:t>
            </a: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G2:   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abS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A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Step3:   Resultant Grammar </a:t>
            </a: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G’:  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abS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A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Elimination of Null Productions 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production 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called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productions (also null productions). These productions can be removed  from those grammars that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donot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generate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 an empty string).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remove null productions, we first have to find all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nullable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variables. A variable A is called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nullable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if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can be derived from A.</a:t>
            </a:r>
          </a:p>
          <a:p>
            <a:pPr lvl="2" algn="just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all the productions 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nullable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variable.</a:t>
            </a:r>
          </a:p>
          <a:p>
            <a:pPr lvl="2" algn="just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all the productions of type B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A1A2…An, where all ‘Ai’s 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nullable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variables, B is also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nullable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variable.</a:t>
            </a:r>
          </a:p>
          <a:p>
            <a:pPr lvl="2" algn="just">
              <a:buFont typeface="Wingdings" pitchFamily="2" charset="2"/>
              <a:buChar char="§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>
            <a:noAutofit/>
          </a:bodyPr>
          <a:lstStyle/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If all the variables on the RHS of the production are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nullable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then we do not add 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to the new grammar.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1371600" lvl="2" indent="-457200" algn="just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  Eliminate the </a:t>
            </a:r>
            <a:r>
              <a:rPr lang="el-G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productions from the given grammar</a:t>
            </a:r>
          </a:p>
          <a:p>
            <a:pPr marL="1371600" lvl="2" indent="-457200" algn="just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  G: 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ABCd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1371600" lvl="2" indent="-457200" algn="just">
              <a:buNone/>
              <a:tabLst>
                <a:tab pos="165735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A BC</a:t>
            </a:r>
          </a:p>
          <a:p>
            <a:pPr marL="1371600" lvl="2" indent="-457200" algn="just">
              <a:buNone/>
              <a:tabLst>
                <a:tab pos="165735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B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l-G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2" indent="-457200" algn="just">
              <a:buNone/>
              <a:tabLst>
                <a:tab pos="165735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C</a:t>
            </a:r>
            <a:r>
              <a:rPr lang="el-G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cC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l-G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Solution: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Step1:  Remove the productions B </a:t>
            </a:r>
            <a:r>
              <a:rPr lang="el-G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C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G: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Ad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A  BC | C | B | </a:t>
            </a:r>
            <a:r>
              <a:rPr lang="el-G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B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bB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C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cC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c</a:t>
            </a:r>
          </a:p>
          <a:p>
            <a:pPr marL="2743200" lvl="5" indent="-11430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Step2:   Remove the production A  </a:t>
            </a:r>
            <a:r>
              <a:rPr lang="el-G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G: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Ad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d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A  BC | C | B </a:t>
            </a: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B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bB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           C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cC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c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/>
          <a:lstStyle/>
          <a:p>
            <a:pPr>
              <a:buNone/>
              <a:tabLst>
                <a:tab pos="1714500" algn="l"/>
              </a:tabLst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Step3:   Resultant Grammar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G’: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Ad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Bd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d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A  BC | C | B </a:t>
            </a: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B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bB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           </a:t>
            </a:r>
          </a:p>
          <a:p>
            <a:pPr marL="2743200" lvl="5" indent="-4572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C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cC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c</a:t>
            </a:r>
          </a:p>
          <a:p>
            <a:pPr marL="0" lvl="5" indent="0" algn="just">
              <a:buFont typeface="Courier New" pitchFamily="49" charset="0"/>
              <a:buChar char="o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Elimination of  Unit Productions</a:t>
            </a:r>
          </a:p>
          <a:p>
            <a:pPr marL="742950" lvl="6" indent="-285750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Any production rules in the form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B where A, B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∈ Non-terminal is called unit production. </a:t>
            </a:r>
          </a:p>
          <a:p>
            <a:pPr marL="742950" lvl="6" indent="-285750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Steps for eliminate unit productions:</a:t>
            </a:r>
          </a:p>
          <a:p>
            <a:pPr marL="1371600" lvl="7" indent="-457200"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Step1: To remove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B, add production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x to the grammar  rule whenever B  x occurs in the grammar. [x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∈ Terminal, x can be Null]</a:t>
            </a:r>
          </a:p>
          <a:p>
            <a:pPr marL="1371600" lvl="7" indent="-457200"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Step2:  Delete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B from the grammar</a:t>
            </a:r>
          </a:p>
          <a:p>
            <a:pPr marL="1371600" lvl="7" indent="-457200"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Step3:  Repeat from step 1 until all unit productions are removed.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200150" lvl="7" indent="-285750" algn="just"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6" indent="0" algn="just">
              <a:buFont typeface="Wingdings" pitchFamily="2" charset="2"/>
              <a:buChar char="§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0" lvl="5" indent="-457200" algn="just">
              <a:buNone/>
            </a:pP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  <a:tabLst>
                <a:tab pos="1714500" algn="l"/>
              </a:tabLst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1371600" lvl="2" indent="-457200" algn="just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  Eliminate the unit production from the given grammar</a:t>
            </a:r>
          </a:p>
          <a:p>
            <a:pPr marL="1371600" lvl="2" indent="-457200" algn="just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 G: 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</a:p>
          <a:p>
            <a:pPr marL="1371600" lvl="2" indent="-457200" algn="just">
              <a:buNone/>
              <a:tabLst>
                <a:tab pos="165735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A b | B</a:t>
            </a:r>
          </a:p>
          <a:p>
            <a:pPr marL="1371600" lvl="2" indent="-457200" algn="just">
              <a:buNone/>
              <a:tabLst>
                <a:tab pos="165735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B A | a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Solution: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Step1:   Remove the production  B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G: 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A  b | A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B  A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Step2:   Remove the production  A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G: 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A  b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B  A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Step3:   Remove the production B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G: 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A  b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B  b | a</a:t>
            </a:r>
            <a:endParaRPr lang="en-US" dirty="0" smtClean="0">
              <a:solidFill>
                <a:srgbClr val="0070C0"/>
              </a:solidFill>
            </a:endParaRPr>
          </a:p>
          <a:p>
            <a:pPr marL="2571750" lvl="5" indent="-1371600" algn="just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/>
          <a:lstStyle/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Step4:   Remove the production  S  B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G: 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 | a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A  b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 B  b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Step5:   Resultant Grammar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G’:  S 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 | a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A  b | a</a:t>
            </a:r>
          </a:p>
          <a:p>
            <a:pPr marL="2571750" lvl="5" indent="-1371600" algn="just"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 B  b | a</a:t>
            </a:r>
            <a:endParaRPr lang="en-US" dirty="0" smtClean="0">
              <a:solidFill>
                <a:srgbClr val="0070C0"/>
              </a:solidFill>
            </a:endParaRPr>
          </a:p>
          <a:p>
            <a:pPr marL="2571750" lvl="5" indent="-1371600" algn="just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Eliminate the useless symbols or productions from the given grammar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AC |B  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		A  a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		C 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c|BC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		E 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|</a:t>
            </a:r>
            <a:r>
              <a:rPr lang="el-GR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  Consider the grammar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S  0A0 | 1B1 | BB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A  C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B  S | A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	   C  S |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and simplify using the same order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a.  Eliminate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  <a:sym typeface="Symbol"/>
              </a:rPr>
              <a:t>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–Productions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			    b.  Eliminate unit Productions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c.  Eliminate useless symbols</a:t>
            </a: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808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Practice Problems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Normal Form</a:t>
            </a:r>
          </a:p>
          <a:p>
            <a:pPr marL="742950" lvl="2" indent="-342900"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 CFG is converted into a specific form is called as Normal Forms.</a:t>
            </a:r>
          </a:p>
          <a:p>
            <a:pPr marL="400050" lvl="2" indent="0"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There are 2 types of Normal Forms.</a:t>
            </a:r>
          </a:p>
          <a:p>
            <a:pPr marL="857250" lvl="3" indent="0">
              <a:buFont typeface="Courier New" pitchFamily="49" charset="0"/>
              <a:buChar char="o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Chomsky Normal Form (CNF)</a:t>
            </a:r>
          </a:p>
          <a:p>
            <a:pPr marL="857250" lvl="3" indent="0">
              <a:buFont typeface="Courier New" pitchFamily="49" charset="0"/>
              <a:buChar char="o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Greibach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Normal Form (GNF)</a:t>
            </a:r>
          </a:p>
          <a:p>
            <a:pPr marL="0" lvl="3" indent="0">
              <a:buFont typeface="Courier New" pitchFamily="49" charset="0"/>
              <a:buChar char="o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Chomsky Normal Form (CNF)</a:t>
            </a:r>
          </a:p>
          <a:p>
            <a:pPr marL="742950" lvl="2" indent="-342900">
              <a:buFont typeface="Wingdings" pitchFamily="2" charset="2"/>
              <a:buChar char="ü"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 CFG is said to be in Chomsky Normal Form if every  production is of one of these two forms:</a:t>
            </a:r>
          </a:p>
          <a:p>
            <a:pPr marL="1771650" lvl="4" indent="-457200">
              <a:buFont typeface="+mj-lt"/>
              <a:buAutoNum type="arabicPeriod"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Non-Terminal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Non-Terminal .  Non-Terminal</a:t>
            </a:r>
          </a:p>
          <a:p>
            <a:pPr marL="1771650" lvl="4" indent="-457200">
              <a:buNone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Example: A BC where A,B,C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∈ V (right side is two NT)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1771650" lvl="4" indent="-457200">
              <a:buNone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2.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Non-Terminal  Terminal</a:t>
            </a:r>
          </a:p>
          <a:p>
            <a:pPr marL="1771650" lvl="4" indent="-457200">
              <a:buNone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Example: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a where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∈ T (right side is a single Terminal)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NORMAL FORMS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dirty="0" smtClean="0"/>
              <a:t>Formal Definition</a:t>
            </a:r>
          </a:p>
          <a:p>
            <a:pPr lvl="1"/>
            <a:r>
              <a:rPr lang="en-US" dirty="0" smtClean="0"/>
              <a:t>A formal grammar is a 4 </a:t>
            </a:r>
            <a:r>
              <a:rPr lang="en-US" dirty="0" err="1" smtClean="0"/>
              <a:t>tuple</a:t>
            </a:r>
            <a:r>
              <a:rPr lang="en-US" dirty="0" smtClean="0"/>
              <a:t> G = (N,T,P,S)</a:t>
            </a:r>
          </a:p>
          <a:p>
            <a:pPr lvl="1">
              <a:buNone/>
            </a:pPr>
            <a:r>
              <a:rPr lang="en-US" dirty="0" smtClean="0"/>
              <a:t>	where,</a:t>
            </a:r>
          </a:p>
          <a:p>
            <a:pPr lvl="1">
              <a:buNone/>
            </a:pPr>
            <a:r>
              <a:rPr lang="en-US" dirty="0" smtClean="0"/>
              <a:t>		 N is a finite set of non-terminals</a:t>
            </a:r>
          </a:p>
          <a:p>
            <a:pPr lvl="1">
              <a:buNone/>
            </a:pPr>
            <a:r>
              <a:rPr lang="en-US" dirty="0" smtClean="0"/>
              <a:t>       T is a finite set of terminals</a:t>
            </a:r>
          </a:p>
          <a:p>
            <a:pPr lvl="1">
              <a:buNone/>
            </a:pPr>
            <a:r>
              <a:rPr lang="en-US" dirty="0" smtClean="0"/>
              <a:t>        P is a finite set of production rules </a:t>
            </a:r>
          </a:p>
          <a:p>
            <a:pPr marL="1828800" lvl="1" indent="-1371600">
              <a:buNone/>
            </a:pPr>
            <a:r>
              <a:rPr lang="en-US" dirty="0" smtClean="0"/>
              <a:t>	Each production: </a:t>
            </a:r>
            <a:r>
              <a:rPr lang="en-US" b="1" dirty="0" smtClean="0"/>
              <a:t>head </a:t>
            </a:r>
            <a:r>
              <a:rPr lang="en-US" b="1" dirty="0" smtClean="0">
                <a:sym typeface="Symbol" pitchFamily="18" charset="2"/>
              </a:rPr>
              <a:t></a:t>
            </a:r>
            <a:r>
              <a:rPr lang="en-US" b="1" dirty="0" smtClean="0"/>
              <a:t> body</a:t>
            </a:r>
            <a:r>
              <a:rPr lang="en-US" dirty="0" smtClean="0"/>
              <a:t>, where </a:t>
            </a:r>
            <a:r>
              <a:rPr lang="en-US" b="1" dirty="0" smtClean="0"/>
              <a:t>head</a:t>
            </a:r>
            <a:r>
              <a:rPr lang="en-US" dirty="0" smtClean="0"/>
              <a:t> is a variable, and </a:t>
            </a:r>
            <a:r>
              <a:rPr lang="en-US" b="1" dirty="0" smtClean="0"/>
              <a:t>body</a:t>
            </a:r>
            <a:r>
              <a:rPr lang="en-US" dirty="0" smtClean="0"/>
              <a:t> is a string of zero or more terminals and variables</a:t>
            </a:r>
          </a:p>
          <a:p>
            <a:pPr lvl="1">
              <a:buNone/>
            </a:pPr>
            <a:r>
              <a:rPr lang="en-US" dirty="0" smtClean="0"/>
              <a:t>        S </a:t>
            </a:r>
            <a:r>
              <a:rPr lang="el-GR" dirty="0" smtClean="0"/>
              <a:t>ε</a:t>
            </a:r>
            <a:r>
              <a:rPr lang="en-US" dirty="0" smtClean="0"/>
              <a:t> N is the start symbol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/>
          </a:bodyPr>
          <a:lstStyle/>
          <a:p>
            <a:pPr marL="457200" indent="0" algn="just">
              <a:buFont typeface="Wingdings" pitchFamily="2" charset="2"/>
              <a:buChar char="ü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 Algorithm for converting CFG into CNF</a:t>
            </a:r>
          </a:p>
          <a:p>
            <a:pPr marL="45720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Step 1 : Eliminate Null productions.</a:t>
            </a:r>
          </a:p>
          <a:p>
            <a:pPr marL="457200"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Step 2 : Eliminate Unit productions.</a:t>
            </a:r>
          </a:p>
          <a:p>
            <a:pPr marL="2343150" indent="-188595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Step 3 : Eliminate Useless Symbols or Productions.</a:t>
            </a:r>
          </a:p>
          <a:p>
            <a:pPr marL="2000250" indent="-154305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Step 4 :  Replace each production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where n &gt; 2 with 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C.</a:t>
            </a:r>
          </a:p>
          <a:p>
            <a:pPr marL="2000250" indent="-188595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where 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….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Repeat this step for all productions having more than two non-terminals in the right side.</a:t>
            </a:r>
          </a:p>
          <a:p>
            <a:pPr marL="2057400" indent="-160020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Step 5 :  If the right side of any production is in the form 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where a is a terminal and A,B are non-terminal, then the production is replaced by 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XB and X  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Repeat this step for every production which is in the form 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343150" indent="-1885950"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343150" indent="-1885950"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Problems for converting CFG into CNF</a:t>
            </a:r>
          </a:p>
          <a:p>
            <a:pPr marL="514350" indent="-514350"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Consider the Grammar G=({S,A,B},{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},P,S) as the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bA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A 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bAA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a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		   B 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Convert it into CNF.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Solution: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1: Eliminate Null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There is no Null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2: Eliminate Unit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There is no Unit Productions</a:t>
            </a:r>
          </a:p>
          <a:p>
            <a:pPr marL="514350" indent="-514350">
              <a:buNone/>
              <a:tabLst>
                <a:tab pos="1371600" algn="l"/>
                <a:tab pos="15430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Step 3: Eliminate Useless Symbols or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There is no Useless Symbols or 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 4:  Find the productions which are already in CNF.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A  a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B  b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</a:t>
            </a:r>
            <a:endParaRPr lang="en-US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/>
          </a:bodyPr>
          <a:lstStyle/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Step 5:  Replace all remaining productions  into CNF.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Non-Terminal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Non-Terminal .  Non-Terminal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Non-Terminal  Terminal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) S 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bA</a:t>
            </a:r>
            <a:endParaRPr lang="en-US" sz="2000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S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             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(ii) S 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endParaRPr lang="en-US" sz="2000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S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               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a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(iii) A 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bAA</a:t>
            </a:r>
            <a:endParaRPr lang="en-US" sz="2000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A 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     D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AA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(iv) A 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A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      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a</a:t>
            </a:r>
            <a:endParaRPr lang="en-US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/>
          </a:bodyPr>
          <a:lstStyle/>
          <a:p>
            <a:pPr marL="7429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(v) B 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aBB</a:t>
            </a:r>
            <a:endParaRPr lang="en-US" sz="2000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7429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B 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742950"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D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BB</a:t>
            </a:r>
          </a:p>
          <a:p>
            <a:pPr marL="7429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              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a</a:t>
            </a:r>
          </a:p>
          <a:p>
            <a:pPr marL="74295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(vi) B 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bS</a:t>
            </a:r>
            <a:endParaRPr lang="en-US" sz="2000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7429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B 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b</a:t>
            </a: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Step 6:  Final Resultant Grammar</a:t>
            </a: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G : S 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 A 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</a:t>
            </a: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B 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b</a:t>
            </a: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D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AA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D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BB</a:t>
            </a: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C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a</a:t>
            </a:r>
          </a:p>
          <a:p>
            <a:pPr marL="628650" indent="-2286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b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Consider the Grammar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into CNF.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G=({S,A,B},{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},P,S) as the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0A0 | 1B1 | BB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A  C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		   B  S | A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C  S | </a:t>
            </a:r>
            <a:r>
              <a:rPr lang="el-G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Solution: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1: Eliminate Null Productions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1.1  Remove the production C 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0A0 | 1B1 | BB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	A  S |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		  	B  S | A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	C  S </a:t>
            </a:r>
          </a:p>
          <a:p>
            <a:pPr marL="514350" indent="-514350">
              <a:buNone/>
              <a:tabLst>
                <a:tab pos="685800" algn="l"/>
                <a:tab pos="10858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1.2  Remove the production A 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0A0 | 1B1 | BB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	A  S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		  	B  S |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	C  S 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1.2  Remove the production B 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0A0 | 1B1 | BB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	A  S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		  	B  S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	C  S </a:t>
            </a:r>
          </a:p>
          <a:p>
            <a:pPr marL="514350" indent="-514350">
              <a:buNone/>
              <a:tabLst>
                <a:tab pos="8001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 Step 2: Eliminate Unit Productions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 2.1  Remove the production C  S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0A0 | 00 | 1B1 | 11 | BB | B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	  A  S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		  	  B  S </a:t>
            </a:r>
          </a:p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		  2.2  Remove the production B  S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0A0 | 00 | 1S1 | 11 | SS | 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	  A  S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2.3  Remove the production A  S</a:t>
            </a:r>
          </a:p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0S0 | 00 | 1S1 | 11 | SS | S</a:t>
            </a:r>
          </a:p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  2.4  Remove the production S  S</a:t>
            </a:r>
          </a:p>
          <a:p>
            <a:pPr lvl="1">
              <a:buNone/>
              <a:tabLst>
                <a:tab pos="10287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0S0 | 00 | 1S1 | 11 | SS </a:t>
            </a:r>
            <a:endParaRPr lang="en-US" sz="20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3: Eliminate Useless Symbols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     There is no Useless Symbols or  Productions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      Resultant Grammar (after simplifications)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G’ : S  0S0 | 00 | 1S1 | 11 | SS 			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Step 4:  Find the productions which are already in CNF.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S  SS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Step 5:  Replace all remaining productions  into CNF.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Non-Terminal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Non-Terminal .  Non-Terminal</a:t>
            </a:r>
          </a:p>
          <a:p>
            <a:pPr lvl="1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Non-Terminal  Terminal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) S  0S0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S  AB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B  SA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A  0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(ii) S  00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S  AA</a:t>
            </a:r>
          </a:p>
          <a:p>
            <a:pPr>
              <a:buNone/>
              <a:tabLst>
                <a:tab pos="8001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A  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  <a:tabLst>
                <a:tab pos="12573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(iii) S  1S1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 		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S  DC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C  SD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D  1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(iv) S  11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S  DD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D  1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Step 6:  Final Resultant Grammar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G’ : S  AB | AA | DC | DD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B  SA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       A  0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C  SD</a:t>
            </a:r>
          </a:p>
          <a:p>
            <a:pPr>
              <a:buNone/>
              <a:tabLst>
                <a:tab pos="12573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D  1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Greibach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Normal Form (GNF)</a:t>
            </a:r>
          </a:p>
          <a:p>
            <a:pPr marL="742950" lvl="2" indent="-342900">
              <a:buFont typeface="Wingdings" pitchFamily="2" charset="2"/>
              <a:buChar char="ü"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 CFG is said to be in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Greibach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Normal Form if every  production is of one of these two forms:</a:t>
            </a:r>
          </a:p>
          <a:p>
            <a:pPr marL="1771650" lvl="4" indent="-457200">
              <a:buFont typeface="+mj-lt"/>
              <a:buAutoNum type="arabicPeriod"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Non-Terminal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Terminal . Any no. of  Non-Terminals</a:t>
            </a:r>
          </a:p>
          <a:p>
            <a:pPr marL="1771650" lvl="4" indent="-457200">
              <a:buNone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Example: A  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1771650" lvl="4" indent="-457200">
              <a:buNone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2.   Non-Terminal  Terminal</a:t>
            </a:r>
          </a:p>
          <a:p>
            <a:pPr marL="1771650" lvl="4" indent="-457200">
              <a:buNone/>
              <a:tabLst>
                <a:tab pos="400050" algn="l"/>
                <a:tab pos="571500" algn="l"/>
                <a:tab pos="742950" algn="l"/>
                <a:tab pos="9144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Example: 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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(right side is a single Terminal)</a:t>
            </a:r>
          </a:p>
          <a:p>
            <a:pPr marL="457200" indent="0" algn="just">
              <a:buFont typeface="Wingdings" pitchFamily="2" charset="2"/>
              <a:buChar char="ü"/>
            </a:pPr>
            <a:r>
              <a:rPr lang="en-US" sz="2200" u="sng" dirty="0" smtClean="0">
                <a:latin typeface="Times New Roman" pitchFamily="18" charset="0"/>
                <a:cs typeface="Times New Roman" pitchFamily="18" charset="0"/>
              </a:rPr>
              <a:t>Algorithm for converting CFG into CNF</a:t>
            </a:r>
          </a:p>
          <a:p>
            <a:pPr marL="457200" indent="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Step 1 : Eliminate Null productions.</a:t>
            </a:r>
          </a:p>
          <a:p>
            <a:pPr marL="457200" indent="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Step 2 : Eliminate Unit productions.</a:t>
            </a:r>
          </a:p>
          <a:p>
            <a:pPr marL="2343150" indent="-188595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Step 3 : Eliminate Useless Symbols or Productions.</a:t>
            </a:r>
          </a:p>
          <a:p>
            <a:pPr marL="1885950" indent="-142875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Step 4 : Check whether the CFG is already in CNF and convert it to CNF if it is not</a:t>
            </a:r>
          </a:p>
          <a:p>
            <a:pPr marL="1885950" indent="-1428750"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Step 5 :  Rename the variables like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….A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starting with S =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,(A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in ascending order of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Courier New" pitchFamily="49" charset="0"/>
              <a:buChar char="o"/>
            </a:pPr>
            <a:endParaRPr lang="en-US" sz="22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Autofit/>
          </a:bodyPr>
          <a:lstStyle/>
          <a:p>
            <a:pPr marL="2000250" indent="-15430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Step 6 :  No need to modify the productions like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&lt; j    </a:t>
            </a:r>
          </a:p>
          <a:p>
            <a:pPr marL="2000250" indent="-15430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Step7 :  Modify the productions like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where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j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            (a) If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&gt; j, then substitute for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productions. Suppose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then the new set of productions are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/A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             (b)  If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j, then do the following steps: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  Introduce a new variable 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                          Then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	 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en-US" sz="2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and remove the production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 </a:t>
            </a:r>
          </a:p>
          <a:p>
            <a:pPr marL="2343150" indent="-1885950" algn="just">
              <a:buNone/>
              <a:tabLst>
                <a:tab pos="800100" algn="l"/>
              </a:tabLst>
            </a:pP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(c) For each  production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 where 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doesnot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begin with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then add the production A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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057400" indent="-1600200" algn="just">
              <a:buNone/>
              <a:tabLst>
                <a:tab pos="80010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Step 8 :  Convert all the productions into GNF form 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a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α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 where 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∈ T and </a:t>
            </a:r>
            <a:r>
              <a:rPr lang="el-GR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α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∈V*</a:t>
            </a:r>
          </a:p>
          <a:p>
            <a:pPr>
              <a:tabLst>
                <a:tab pos="800100" algn="l"/>
              </a:tabLst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1" y="1600200"/>
          <a:ext cx="8610598" cy="4872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733"/>
                <a:gridCol w="1435100"/>
                <a:gridCol w="1341966"/>
                <a:gridCol w="1676400"/>
                <a:gridCol w="3200399"/>
              </a:tblGrid>
              <a:tr h="44684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Class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Grammars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Languages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Automaton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Rules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3354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Type-0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Unrestricted Grammar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Recursively enumerable Language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Turing Machine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Rules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are of the form: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,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where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 and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 are arbitrary strings over a vocabulary V and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</a:t>
                      </a: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ε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33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Type-1</a:t>
                      </a:r>
                    </a:p>
                    <a:p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Context-Sensitive Grammar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Context-Sensitive Language</a:t>
                      </a:r>
                    </a:p>
                    <a:p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Linear Bounded Automaton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Rules are of form: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αA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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αB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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S </a:t>
                      </a: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ε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Symbo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where, A,S ∈ 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α,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 ,B ∈ (NᴜT)*B </a:t>
                      </a: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ε</a:t>
                      </a:r>
                      <a:endParaRPr lang="en-US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5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Type-2</a:t>
                      </a:r>
                    </a:p>
                    <a:p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Context-free Grammar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Context-free Language</a:t>
                      </a:r>
                    </a:p>
                    <a:p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Pushdown Automaton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Rules are of form:</a:t>
                      </a:r>
                    </a:p>
                    <a:p>
                      <a:r>
                        <a:rPr lang="en-US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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where A ∈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 N</a:t>
                      </a:r>
                    </a:p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  </a:t>
                      </a: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∈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(NᴜT)*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33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Type-3</a:t>
                      </a:r>
                    </a:p>
                    <a:p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Regular Grammar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Regular Language</a:t>
                      </a:r>
                    </a:p>
                    <a:p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Finite Automaton</a:t>
                      </a:r>
                      <a:endParaRPr 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Rules are of form: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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ε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 </a:t>
                      </a:r>
                      <a:endParaRPr lang="en-US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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</a:t>
                      </a:r>
                      <a:r>
                        <a:rPr lang="en-US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αB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where, A,B ∈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N and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 ∈ </a:t>
                      </a:r>
                      <a:r>
                        <a:rPr lang="en-US" sz="1400" b="1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T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IN" dirty="0" smtClean="0"/>
              <a:t>TYPES OF GRAMMAR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Problems for converting CFG into GNF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Consider the Grammar G=({S,X,A,B},{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},P,S) as the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XB | AA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A  a | SA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B  b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X  a 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Convert it into GNF.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Solution: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1: Eliminate Null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There is no Null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2: Eliminate Unit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There is no Unit Productions</a:t>
            </a:r>
          </a:p>
          <a:p>
            <a:pPr marL="514350" indent="-514350">
              <a:buNone/>
              <a:tabLst>
                <a:tab pos="1371600" algn="l"/>
                <a:tab pos="15430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Step 3: Eliminate Useless Symbols or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          There is no Useless Symbols or  Productions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 4:  All production rules are already in CNF form and there is no 		           left recursion.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Autofit/>
          </a:bodyPr>
          <a:lstStyle/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5:  The production Rule A  SA is not in GNF. So we substitute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    		        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XB | AA in A  SA  as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	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S  XB | AA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 A   a | XBA | AAA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 B  b          X  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Step 6:  The production Rule S  XB and 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XBA is not in GNF.                 	               So we substitute  X  a in production rule as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                 S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AA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 A   a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AAA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 B  b         X  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Step 7:  We will remove left recursion (A  AAA). Hence we 		 	             introduce a new variable to remove left recursion (one A is 		             replaced with new variable and without new variable) we get			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S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AA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A 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| a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C  AAC | AA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B  b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X  a</a:t>
            </a:r>
          </a:p>
          <a:p>
            <a:pPr marL="514350" indent="-51435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 lnSpcReduction="10000"/>
          </a:bodyPr>
          <a:lstStyle/>
          <a:p>
            <a:pPr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8:  The production Rule S  AA and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AA is not in GNF.                 	               So we substitute A  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| a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in S  AA and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		        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AA as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				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S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A 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| a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C  AAC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C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B  b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X  a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9:  The production Rule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AAC is not in GNF.                 	               So we substitute A  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| a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in C AA as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S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A 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| a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C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aBAAC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      C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aBAA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B  b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X  a</a:t>
            </a:r>
          </a:p>
          <a:p>
            <a:pPr marL="514350" indent="-514350">
              <a:buNone/>
              <a:tabLst>
                <a:tab pos="742950" algn="l"/>
              </a:tabLst>
            </a:pPr>
            <a:endParaRPr lang="en-US" sz="20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/>
          </a:bodyPr>
          <a:lstStyle/>
          <a:p>
            <a:pPr marL="514350" indent="-514350">
              <a:buNone/>
              <a:tabLst>
                <a:tab pos="8001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10: The equivalent GNF productions are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	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S 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aBACA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aBAA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A  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| a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	      C 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aBACAC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aAC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aBAAC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	      C 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aBACA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aBAA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B  b</a:t>
            </a:r>
          </a:p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X  a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	Consider the Grammar G=({S,A,B},{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},P,S) as the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AB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A  BS | b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		  B  SA | a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Convert it into GNF.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Solution: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1: Eliminate Null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There is no Null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Step 2: Eliminate Unit Productions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There is no Unit Productions</a:t>
            </a:r>
          </a:p>
          <a:p>
            <a:pPr marL="514350" indent="-514350">
              <a:buNone/>
              <a:tabLst>
                <a:tab pos="1371600" algn="l"/>
                <a:tab pos="15430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    Step 3: Eliminate Useless Symbols or Productions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           There is no Useless Symbols or  Productions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 4:  All production rules are already in CNF form and there is no 		           left recursion.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</a:t>
            </a:r>
            <a:endParaRPr lang="en-US" sz="20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/>
          </a:bodyPr>
          <a:lstStyle/>
          <a:p>
            <a:pPr marL="514350" indent="-514350">
              <a:buNone/>
              <a:tabLst>
                <a:tab pos="7429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5:  Rename the variables S, A, B as X, Y, Z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respectively,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	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------ (1)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b     ----- (2)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      ----- (3)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In (1)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&lt; j , no need to modify the production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            In (2)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&lt; j , no need to modify the production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            In (3)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 j , substitute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productions in (3)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   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     ------ (4)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            In (4)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 j , substitute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productions in (4)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   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b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     ------ (5)</a:t>
            </a:r>
          </a:p>
          <a:p>
            <a:pPr marL="1714500" indent="-171450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In (5) 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j , introduce new non-terminal 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then 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productions are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 has been modified to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	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 | b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 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 marL="68580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Step 6:  Resultant productions are</a:t>
            </a:r>
          </a:p>
          <a:p>
            <a:pPr marL="514350" indent="-514350"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			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------ (1)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b     ----- (2)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	   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| 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------- (3)</a:t>
            </a:r>
          </a:p>
          <a:p>
            <a:pPr marL="514350" indent="-51435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		  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a | b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a 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------- (4)</a:t>
            </a:r>
          </a:p>
          <a:p>
            <a:pPr marL="514350" indent="-514350">
              <a:buNone/>
              <a:tabLst>
                <a:tab pos="68580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	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Step 7:  Converting into GNF form</a:t>
            </a:r>
          </a:p>
          <a:p>
            <a:pPr marL="514350" lvl="4" indent="-51435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Non-Terminal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Terminal . Any no. of  Non-Terminals</a:t>
            </a:r>
          </a:p>
          <a:p>
            <a:pPr marL="514350" lvl="4" indent="-51435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	Non-Terminal  Terminal</a:t>
            </a:r>
          </a:p>
          <a:p>
            <a:pPr marL="514350" lvl="4" indent="-51435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Substitute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in (1)</a:t>
            </a:r>
          </a:p>
          <a:p>
            <a:pPr marL="514350" lvl="4" indent="-51435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			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| bA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------- (5)</a:t>
            </a:r>
            <a:endParaRPr lang="en-US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lvl="4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			Substitute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in (5)</a:t>
            </a:r>
            <a:endParaRPr lang="en-US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3086100" lvl="4" indent="-308610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 b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| a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| b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aB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| bA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</a:p>
          <a:p>
            <a:pPr marL="3086100" lvl="4" indent="-3086100">
              <a:buNone/>
              <a:tabLst>
                <a:tab pos="1771650" algn="l"/>
              </a:tabLst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              Substitute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in (2)</a:t>
            </a:r>
          </a:p>
          <a:p>
            <a:pPr marL="3086100" lvl="4" indent="-308610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 b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| aA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| b 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| a B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| b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>
              <a:buNone/>
              <a:tabLst>
                <a:tab pos="1771650" algn="l"/>
              </a:tabLst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	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Substitute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in (3)</a:t>
            </a:r>
          </a:p>
          <a:p>
            <a:pPr>
              <a:buNone/>
              <a:tabLst>
                <a:tab pos="17716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aA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bA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		           | aB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| </a:t>
            </a:r>
          </a:p>
          <a:p>
            <a:pPr>
              <a:buNone/>
              <a:tabLst>
                <a:tab pos="177165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			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b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aA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bA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    		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| aB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  <a:tabLst>
                <a:tab pos="742950" algn="l"/>
                <a:tab pos="17716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		Step 8:  The equivalent GNF productions are</a:t>
            </a:r>
          </a:p>
          <a:p>
            <a:pPr>
              <a:buNone/>
              <a:tabLst>
                <a:tab pos="742950" algn="l"/>
                <a:tab pos="177165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| a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| b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|  		           bA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tabLst>
                <a:tab pos="17716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 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| b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 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</a:t>
            </a:r>
          </a:p>
          <a:p>
            <a:pPr>
              <a:buNone/>
              <a:tabLst>
                <a:tab pos="17716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		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 | b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 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</a:t>
            </a:r>
          </a:p>
          <a:p>
            <a:pPr>
              <a:buNone/>
              <a:tabLst>
                <a:tab pos="17716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 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bA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		         | aB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| </a:t>
            </a:r>
          </a:p>
          <a:p>
            <a:pPr>
              <a:buNone/>
              <a:tabLst>
                <a:tab pos="1771650" algn="l"/>
              </a:tabLst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			        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bA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    		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| aB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  <a:tabLst>
                <a:tab pos="177165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  <a:tabLst>
                <a:tab pos="177165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  </a:t>
            </a:r>
          </a:p>
          <a:p>
            <a:pPr>
              <a:buNone/>
              <a:tabLst>
                <a:tab pos="177165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  <a:tabLst>
                <a:tab pos="177165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  <a:tabLst>
                <a:tab pos="177165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  <a:tabLst>
                <a:tab pos="1771650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  <a:tabLst>
                <a:tab pos="1771650" algn="l"/>
              </a:tabLst>
            </a:pPr>
            <a:endParaRPr lang="en-US" sz="20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Convert the following CFG to CNF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ASA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A  B | S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 B  b |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Convert the following CFG to CNF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AB |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A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a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	   B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bBB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b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Convert the following CFG to GNF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  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AA | a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A  SS | b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Convert the following CFG to GNF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 ABA</a:t>
            </a: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A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914400" lvl="1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       B 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bB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|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808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/>
              <a:t>Practice Problems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/>
          <a:lstStyle/>
          <a:p>
            <a:r>
              <a:rPr lang="en-US" dirty="0" smtClean="0"/>
              <a:t>Scope of each type of grammar</a:t>
            </a:r>
          </a:p>
          <a:p>
            <a:pPr lvl="1"/>
            <a:r>
              <a:rPr lang="en-US" dirty="0" smtClean="0"/>
              <a:t>A figure shows the scope of each type of grammar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1" y="1600200"/>
            <a:ext cx="551986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609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 - 3 Grammar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Type-3 grammars generate regular languages. Type-3 grammars must have a single non-terminal on the left-hand side and a right-hand side consisting of a single terminal or single terminal followed by a single non-terminal.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productions must be in the form 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     X → a or 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X →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where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X, Y ∈ 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(Non terminal) and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∈ 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(Terminal)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rule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 → 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is allowed if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does not appear on the right side of any rule.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X → ε 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X → a |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Y → 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609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 - 2 Grammar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Type-2 grammars generate context-free languages. These languages generated by these grammars are be recognized by a non-deterministic pushdown automaton.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productions must be in the form 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	A → γ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   where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∈ 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(Non terminal) and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γ ∈ (T ∪ N)*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(String of terminals and non-terminals).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 → X a 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→ a 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→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→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→ 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Type - 1 Grammar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Type-1 grammars generate context-sensitive languages.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productions must be in the form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   α A β → α γ β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where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∈ 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(Non-terminal) and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α, β, γ ∈ (T ∪ N)*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(Strings of terminals and non-terminals)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strings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and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may be empty, but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must be non-empty.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rule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 → 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is allowed if S does not appear on the right side of any rule. The languages generated by these grammars are recognized by a linear bounded automaton.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  AB →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AbBc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A →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B → b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2048</Words>
  <Application>Microsoft Office PowerPoint</Application>
  <PresentationFormat>On-screen Show (4:3)</PresentationFormat>
  <Paragraphs>635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Slide 1</vt:lpstr>
      <vt:lpstr>Slide 2</vt:lpstr>
      <vt:lpstr>GRAMMAR INTRODUCTION</vt:lpstr>
      <vt:lpstr>Slide 4</vt:lpstr>
      <vt:lpstr>TYPES OF GRAMMAR</vt:lpstr>
      <vt:lpstr>Slide 6</vt:lpstr>
      <vt:lpstr>Slide 7</vt:lpstr>
      <vt:lpstr>Slide 8</vt:lpstr>
      <vt:lpstr>Slide 9</vt:lpstr>
      <vt:lpstr>Slide 10</vt:lpstr>
      <vt:lpstr>Slide 11</vt:lpstr>
      <vt:lpstr>Slide 12</vt:lpstr>
      <vt:lpstr>CONTEXT FREE GRAMMARS AND LANGUAGES</vt:lpstr>
      <vt:lpstr>Slide 14</vt:lpstr>
      <vt:lpstr>Slide 15</vt:lpstr>
      <vt:lpstr>Slide 16</vt:lpstr>
      <vt:lpstr>Slide 17</vt:lpstr>
      <vt:lpstr>Slide 18</vt:lpstr>
      <vt:lpstr>Slide 19</vt:lpstr>
      <vt:lpstr>DERIVATIONS AND LANGUAGES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SIMPLIFICATION OF CFG’S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NORMAL FORMS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268</cp:revision>
  <dcterms:created xsi:type="dcterms:W3CDTF">2020-07-03T03:14:25Z</dcterms:created>
  <dcterms:modified xsi:type="dcterms:W3CDTF">2020-09-23T08:27:00Z</dcterms:modified>
</cp:coreProperties>
</file>