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79.xml" ContentType="application/vnd.openxmlformats-officedocument.presentationml.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sldIdLst>
    <p:sldId id="256" r:id="rId2"/>
    <p:sldId id="257" r:id="rId3"/>
    <p:sldId id="258" r:id="rId4"/>
    <p:sldId id="260" r:id="rId5"/>
    <p:sldId id="262" r:id="rId6"/>
    <p:sldId id="263" r:id="rId7"/>
    <p:sldId id="264" r:id="rId8"/>
    <p:sldId id="261" r:id="rId9"/>
    <p:sldId id="287"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9" r:id="rId23"/>
    <p:sldId id="277" r:id="rId24"/>
    <p:sldId id="278" r:id="rId25"/>
    <p:sldId id="279" r:id="rId26"/>
    <p:sldId id="280" r:id="rId27"/>
    <p:sldId id="281" r:id="rId28"/>
    <p:sldId id="282" r:id="rId29"/>
    <p:sldId id="283" r:id="rId30"/>
    <p:sldId id="284" r:id="rId31"/>
    <p:sldId id="285" r:id="rId32"/>
    <p:sldId id="288"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4" r:id="rId57"/>
    <p:sldId id="315" r:id="rId58"/>
    <p:sldId id="316" r:id="rId59"/>
    <p:sldId id="317" r:id="rId60"/>
    <p:sldId id="345" r:id="rId61"/>
    <p:sldId id="346" r:id="rId62"/>
    <p:sldId id="347" r:id="rId63"/>
    <p:sldId id="348" r:id="rId64"/>
    <p:sldId id="334" r:id="rId65"/>
    <p:sldId id="336" r:id="rId66"/>
    <p:sldId id="337" r:id="rId67"/>
    <p:sldId id="335"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8" r:id="rId84"/>
    <p:sldId id="339" r:id="rId85"/>
    <p:sldId id="340" r:id="rId86"/>
    <p:sldId id="341" r:id="rId87"/>
    <p:sldId id="343" r:id="rId88"/>
    <p:sldId id="342" r:id="rId89"/>
    <p:sldId id="344"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42" autoAdjust="0"/>
  </p:normalViewPr>
  <p:slideViewPr>
    <p:cSldViewPr>
      <p:cViewPr>
        <p:scale>
          <a:sx n="60" d="100"/>
          <a:sy n="60" d="100"/>
        </p:scale>
        <p:origin x="-330"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4A8D7F-92CF-4A59-92C9-04A46563485B}" type="datetimeFigureOut">
              <a:rPr lang="en-US" smtClean="0"/>
              <a:pPr/>
              <a:t>11/11/2020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6006CD-58B8-4343-98E9-7CAC88A6905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68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74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77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83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88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18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21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36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40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47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6006CD-58B8-4343-98E9-7CAC88A69056}" type="slidenum">
              <a:rPr lang="en-US" smtClean="0"/>
              <a:pPr/>
              <a:t>67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797C2-BFEF-472B-8298-EE50D5251951}" type="datetimeFigureOut">
              <a:rPr lang="en-US" smtClean="0"/>
              <a:pPr/>
              <a:t>11/11/2020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AB2FB3-1FA3-4E12-8C6D-CC4BC23840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797C2-BFEF-472B-8298-EE50D5251951}" type="datetimeFigureOut">
              <a:rPr lang="en-US" smtClean="0"/>
              <a:pPr/>
              <a:t>11/11/2020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AB2FB3-1FA3-4E12-8C6D-CC4BC23840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7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ctrTitle"/>
          </p:nvPr>
        </p:nvSpPr>
        <p:spPr>
          <a:xfrm>
            <a:off x="762000" y="1066800"/>
            <a:ext cx="7772400" cy="1470025"/>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70C0"/>
                </a:solidFill>
                <a:effectLst/>
                <a:uLnTx/>
                <a:uFillTx/>
                <a:latin typeface="+mn-lt"/>
                <a:ea typeface="+mn-ea"/>
                <a:cs typeface="+mn-cs"/>
              </a:rPr>
              <a:t>THEORY  OF  COMPUTATION</a:t>
            </a:r>
            <a:endParaRPr kumimoji="0" lang="en-US" sz="4400" b="0" i="0" u="none" strike="noStrike" kern="1200" cap="none" spc="0" normalizeH="0" baseline="0" noProof="0" dirty="0">
              <a:ln>
                <a:noFill/>
              </a:ln>
              <a:solidFill>
                <a:srgbClr val="0070C0"/>
              </a:solidFill>
              <a:effectLst/>
              <a:uLnTx/>
              <a:uFillTx/>
              <a:latin typeface="+mn-lt"/>
              <a:ea typeface="+mn-ea"/>
              <a:cs typeface="+mn-cs"/>
            </a:endParaRPr>
          </a:p>
        </p:txBody>
      </p:sp>
      <p:sp>
        <p:nvSpPr>
          <p:cNvPr id="7" name="Subtitle 4"/>
          <p:cNvSpPr>
            <a:spLocks noGrp="1"/>
          </p:cNvSpPr>
          <p:nvPr>
            <p:ph type="subTitle" idx="1"/>
          </p:nvPr>
        </p:nvSpPr>
        <p:spPr>
          <a:xfrm>
            <a:off x="703386" y="3070272"/>
            <a:ext cx="7272996" cy="3035105"/>
          </a:xfrm>
        </p:spPr>
        <p:txBody>
          <a:bodyPr>
            <a:normAutofit/>
          </a:bodyPr>
          <a:lstStyle/>
          <a:p>
            <a:r>
              <a:rPr lang="en-US" dirty="0" smtClean="0">
                <a:solidFill>
                  <a:srgbClr val="C00000"/>
                </a:solidFill>
              </a:rPr>
              <a:t>Module IV</a:t>
            </a:r>
          </a:p>
          <a:p>
            <a:r>
              <a:rPr lang="en-IN" b="1" dirty="0" smtClean="0">
                <a:solidFill>
                  <a:srgbClr val="C00000"/>
                </a:solidFill>
              </a:rPr>
              <a:t>TURING MACHINES</a:t>
            </a:r>
          </a:p>
          <a:p>
            <a:endParaRPr lang="en-IN" b="1" dirty="0"/>
          </a:p>
          <a:p>
            <a:pPr lvl="7"/>
            <a:r>
              <a:rPr lang="en-IN" b="1" dirty="0" smtClean="0"/>
              <a:t>                                        Mrs. B.Ranjani</a:t>
            </a:r>
          </a:p>
          <a:p>
            <a:pPr lvl="7"/>
            <a:r>
              <a:rPr lang="en-IN" b="1" dirty="0" smtClean="0"/>
              <a:t>                           AP /CSE</a:t>
            </a:r>
          </a:p>
          <a:p>
            <a:pPr lvl="7"/>
            <a:r>
              <a:rPr lang="en-IN" b="1" dirty="0" smtClean="0"/>
              <a:t>                           EGSPEC         </a:t>
            </a:r>
          </a:p>
          <a:p>
            <a:endParaRPr lang="en-IN" b="1" dirty="0"/>
          </a:p>
          <a:p>
            <a:endParaRPr lang="en-IN" b="1" dirty="0" smtClean="0"/>
          </a:p>
          <a:p>
            <a:endParaRPr lang="en-IN" b="1" dirty="0"/>
          </a:p>
          <a:p>
            <a:endParaRPr lang="en-IN" b="1" dirty="0" smtClean="0"/>
          </a:p>
          <a:p>
            <a:endParaRPr lang="en-IN" b="1"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57200" y="609600"/>
            <a:ext cx="8305800" cy="57912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81000" y="381000"/>
            <a:ext cx="8153400" cy="6096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57200" y="381000"/>
            <a:ext cx="8305800" cy="36576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57200" y="3962401"/>
            <a:ext cx="8077200" cy="2895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57200" y="457200"/>
            <a:ext cx="7848600" cy="32766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685800" y="3810000"/>
            <a:ext cx="7696200" cy="304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685800" y="457200"/>
            <a:ext cx="7696200" cy="5334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533400" y="609600"/>
            <a:ext cx="8102094" cy="4953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81000" y="381000"/>
            <a:ext cx="8229600" cy="61722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457200" y="457200"/>
            <a:ext cx="8077200" cy="60198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457200" y="457200"/>
            <a:ext cx="8229600" cy="6096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457200" y="528810"/>
            <a:ext cx="8229600" cy="602438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948" y="609600"/>
            <a:ext cx="8413652" cy="5486400"/>
          </a:xfrm>
          <a:prstGeom prst="rect">
            <a:avLst/>
          </a:prstGeom>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600" b="0" i="0" u="none" strike="noStrike" kern="1200" cap="none" spc="0" normalizeH="0" baseline="0" noProof="0" dirty="0" smtClean="0">
                <a:ln>
                  <a:noFill/>
                </a:ln>
                <a:solidFill>
                  <a:srgbClr val="C00000"/>
                </a:solidFill>
                <a:effectLst/>
                <a:uLnTx/>
                <a:uFillTx/>
                <a:latin typeface="+mn-lt"/>
                <a:ea typeface="+mn-ea"/>
                <a:cs typeface="+mn-cs"/>
              </a:rPr>
              <a:t>CONTENTS</a:t>
            </a:r>
          </a:p>
          <a:p>
            <a:pPr marL="342900" lvl="0" indent="-342900" algn="just">
              <a:spcBef>
                <a:spcPct val="20000"/>
              </a:spcBef>
            </a:pPr>
            <a:endParaRPr kumimoji="0" lang="en-IN" sz="32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gn="just">
              <a:spcBef>
                <a:spcPct val="20000"/>
              </a:spcBef>
            </a:pPr>
            <a:r>
              <a:rPr kumimoji="0" lang="en-IN" sz="3200" b="0" i="0" u="none" strike="noStrike" kern="1200" cap="none" spc="0" normalizeH="0" baseline="0" noProof="0" dirty="0" smtClean="0">
                <a:ln>
                  <a:noFill/>
                </a:ln>
                <a:solidFill>
                  <a:schemeClr val="tx1"/>
                </a:solidFill>
                <a:effectLst/>
                <a:uLnTx/>
                <a:uFillTx/>
                <a:latin typeface="+mn-lt"/>
                <a:ea typeface="+mn-ea"/>
                <a:cs typeface="+mn-cs"/>
              </a:rPr>
              <a:t> 	</a:t>
            </a:r>
            <a:r>
              <a:rPr lang="en-IN" sz="3200" dirty="0" smtClean="0"/>
              <a:t>Definitions </a:t>
            </a:r>
            <a:r>
              <a:rPr lang="en-IN" sz="3200" dirty="0"/>
              <a:t>of Turing machines – Models – Computable languages and functions –Techniques for Turing machine construction – Multi head and Multi tape Turing Machines – The Halting problem – Partial Solvability – Problems about Turing machine- </a:t>
            </a:r>
            <a:r>
              <a:rPr lang="en-IN" sz="3200" dirty="0" err="1"/>
              <a:t>Chomskian</a:t>
            </a:r>
            <a:r>
              <a:rPr lang="en-IN" sz="3200" dirty="0"/>
              <a:t> hierarchy of languages..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762000" y="838200"/>
            <a:ext cx="7652297" cy="48768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noAutofit/>
          </a:bodyPr>
          <a:lstStyle/>
          <a:p>
            <a:pPr algn="just"/>
            <a:r>
              <a:rPr lang="en-US" sz="2400" dirty="0" smtClean="0">
                <a:latin typeface="Times New Roman" pitchFamily="18" charset="0"/>
                <a:cs typeface="Times New Roman" pitchFamily="18" charset="0"/>
              </a:rPr>
              <a:t>We are familiar with many problems (or functions) that are computable (or decidable), meaning there exists some algorithm that computes an answer (or output) to any instance of the problem (or for any input to the function) in a finite number of simple steps. A simple example is the integer increment operation: f(x) = x + 1</a:t>
            </a:r>
          </a:p>
          <a:p>
            <a:pPr algn="just"/>
            <a:r>
              <a:rPr lang="en-US" sz="2400" dirty="0" smtClean="0">
                <a:latin typeface="Times New Roman" pitchFamily="18" charset="0"/>
                <a:cs typeface="Times New Roman" pitchFamily="18" charset="0"/>
              </a:rPr>
              <a:t>A </a:t>
            </a:r>
            <a:r>
              <a:rPr lang="en-US" sz="2400" b="1" dirty="0" smtClean="0">
                <a:latin typeface="Times New Roman" pitchFamily="18" charset="0"/>
                <a:cs typeface="Times New Roman" pitchFamily="18" charset="0"/>
              </a:rPr>
              <a:t>function</a:t>
            </a:r>
            <a:r>
              <a:rPr lang="en-US" sz="2400" dirty="0" smtClean="0">
                <a:latin typeface="Times New Roman" pitchFamily="18" charset="0"/>
                <a:cs typeface="Times New Roman" pitchFamily="18" charset="0"/>
              </a:rPr>
              <a:t> is </a:t>
            </a:r>
            <a:r>
              <a:rPr lang="en-US" sz="2400" b="1" dirty="0" smtClean="0">
                <a:latin typeface="Times New Roman" pitchFamily="18" charset="0"/>
                <a:cs typeface="Times New Roman" pitchFamily="18" charset="0"/>
              </a:rPr>
              <a:t>Turing computable</a:t>
            </a:r>
            <a:r>
              <a:rPr lang="en-US" sz="2400" dirty="0" smtClean="0">
                <a:latin typeface="Times New Roman" pitchFamily="18" charset="0"/>
                <a:cs typeface="Times New Roman" pitchFamily="18" charset="0"/>
              </a:rPr>
              <a:t> if the </a:t>
            </a:r>
            <a:r>
              <a:rPr lang="en-US" sz="2400" b="1" dirty="0" smtClean="0">
                <a:latin typeface="Times New Roman" pitchFamily="18" charset="0"/>
                <a:cs typeface="Times New Roman" pitchFamily="18" charset="0"/>
              </a:rPr>
              <a:t>function's</a:t>
            </a:r>
            <a:r>
              <a:rPr lang="en-US" sz="2400" dirty="0" smtClean="0">
                <a:latin typeface="Times New Roman" pitchFamily="18" charset="0"/>
                <a:cs typeface="Times New Roman" pitchFamily="18" charset="0"/>
              </a:rPr>
              <a:t> value can be computed with a </a:t>
            </a:r>
            <a:r>
              <a:rPr lang="en-US" sz="2400" b="1" dirty="0"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a:t>
            </a:r>
          </a:p>
          <a:p>
            <a:pPr algn="just"/>
            <a:r>
              <a:rPr lang="en-US" sz="2400" dirty="0" smtClean="0">
                <a:latin typeface="Times New Roman" pitchFamily="18" charset="0"/>
                <a:cs typeface="Times New Roman" pitchFamily="18" charset="0"/>
              </a:rPr>
              <a:t>A Turing Machine computes a function f : </a:t>
            </a:r>
            <a:r>
              <a:rPr lang="el-GR" sz="2400" dirty="0" smtClean="0">
                <a:latin typeface="Times New Roman" pitchFamily="18" charset="0"/>
                <a:cs typeface="Times New Roman" pitchFamily="18" charset="0"/>
              </a:rPr>
              <a:t>Σ</a:t>
            </a: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sym typeface="Symbol"/>
              </a:rPr>
              <a:t> </a:t>
            </a:r>
            <a:r>
              <a:rPr lang="el-GR" sz="2400" dirty="0" smtClean="0">
                <a:latin typeface="Times New Roman" pitchFamily="18" charset="0"/>
                <a:cs typeface="Times New Roman" pitchFamily="18" charset="0"/>
                <a:sym typeface="Symbol"/>
              </a:rPr>
              <a:t>Σ</a:t>
            </a:r>
            <a:r>
              <a:rPr lang="en-US" sz="2400" dirty="0" smtClean="0">
                <a:latin typeface="Times New Roman" pitchFamily="18" charset="0"/>
                <a:cs typeface="Times New Roman" pitchFamily="18" charset="0"/>
                <a:sym typeface="Symbol"/>
              </a:rPr>
              <a:t>* if, for any input word w, it always stops in a configuration where f(w) is on the tape.</a:t>
            </a:r>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0969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COMPUTABLE LANGUAGES AND FUNCTIONS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10200"/>
          </a:xfrm>
        </p:spPr>
        <p:txBody>
          <a:bodyPr>
            <a:normAutofit/>
          </a:bodyPr>
          <a:lstStyle/>
          <a:p>
            <a:pPr marL="0" indent="0" algn="just">
              <a:buNone/>
            </a:pPr>
            <a:r>
              <a:rPr lang="en-US" sz="2800" dirty="0" smtClean="0"/>
              <a:t>Turing machine can work as </a:t>
            </a:r>
            <a:r>
              <a:rPr lang="en-US" sz="2800" b="1" dirty="0" smtClean="0"/>
              <a:t>Transducer</a:t>
            </a:r>
            <a:r>
              <a:rPr lang="en-US" sz="2800" dirty="0" smtClean="0"/>
              <a:t> as well as </a:t>
            </a:r>
            <a:r>
              <a:rPr lang="en-US" sz="2800" b="1" dirty="0" smtClean="0"/>
              <a:t>Acceptor</a:t>
            </a:r>
            <a:r>
              <a:rPr lang="en-US" sz="2800" dirty="0" smtClean="0"/>
              <a:t>.</a:t>
            </a:r>
          </a:p>
          <a:p>
            <a:pPr marL="0" indent="0" algn="just">
              <a:buNone/>
            </a:pPr>
            <a:endParaRPr lang="en-US" sz="2800" dirty="0" smtClean="0"/>
          </a:p>
          <a:p>
            <a:pPr algn="just">
              <a:buNone/>
            </a:pPr>
            <a:r>
              <a:rPr lang="en-US" sz="2800" dirty="0" smtClean="0"/>
              <a:t> </a:t>
            </a:r>
            <a:r>
              <a:rPr lang="en-US" sz="2800" b="1" dirty="0" smtClean="0"/>
              <a:t>Transducer</a:t>
            </a:r>
          </a:p>
          <a:p>
            <a:pPr lvl="1" algn="just"/>
            <a:r>
              <a:rPr lang="en-US" dirty="0" smtClean="0"/>
              <a:t>When input is converted into output.</a:t>
            </a:r>
          </a:p>
          <a:p>
            <a:pPr lvl="1" indent="-742950" algn="just">
              <a:buNone/>
            </a:pPr>
            <a:endParaRPr lang="en-US" b="1" dirty="0" smtClean="0"/>
          </a:p>
          <a:p>
            <a:pPr lvl="1" indent="-742950" algn="just">
              <a:buNone/>
            </a:pPr>
            <a:r>
              <a:rPr lang="en-US" b="1" dirty="0" smtClean="0"/>
              <a:t>Acceptor</a:t>
            </a:r>
          </a:p>
          <a:p>
            <a:pPr lvl="1" algn="just"/>
            <a:r>
              <a:rPr lang="en-US" dirty="0" smtClean="0"/>
              <a:t>When it is decided that whether string belongs to language or not.(Answer in YES or NO). Example: DFA, PDA etc</a:t>
            </a:r>
            <a:endParaRPr lang="en-US" b="1" dirty="0" smtClean="0">
              <a:solidFill>
                <a:srgbClr val="C00000"/>
              </a:solidFill>
              <a:latin typeface="Times New Roman" pitchFamily="18" charset="0"/>
              <a:cs typeface="Times New Roman" pitchFamily="18" charset="0"/>
            </a:endParaRPr>
          </a:p>
          <a:p>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92500" lnSpcReduction="10000"/>
          </a:bodyPr>
          <a:lstStyle/>
          <a:p>
            <a:pPr algn="just">
              <a:buNone/>
            </a:pPr>
            <a:r>
              <a:rPr lang="en-US" sz="2400" b="1" dirty="0" smtClean="0">
                <a:latin typeface="Times New Roman" pitchFamily="18" charset="0"/>
                <a:cs typeface="Times New Roman" pitchFamily="18" charset="0"/>
              </a:rPr>
              <a:t>PROBLEMS</a:t>
            </a:r>
          </a:p>
          <a:p>
            <a:pPr marL="514350" indent="-514350" algn="just">
              <a:buAutoNum type="arabicPeriod"/>
            </a:pPr>
            <a:r>
              <a:rPr lang="en-US" sz="2400" b="1" dirty="0" smtClean="0">
                <a:solidFill>
                  <a:srgbClr val="FF0000"/>
                </a:solidFill>
                <a:latin typeface="Times New Roman" pitchFamily="18" charset="0"/>
                <a:cs typeface="Times New Roman" pitchFamily="18" charset="0"/>
              </a:rPr>
              <a:t>Construct TM for the addition function for the unary number system. </a:t>
            </a:r>
          </a:p>
          <a:p>
            <a:pPr marL="514350" indent="-514350" algn="just">
              <a:buNone/>
            </a:pPr>
            <a:r>
              <a:rPr lang="en-US" sz="2400" b="1" dirty="0" smtClean="0">
                <a:solidFill>
                  <a:srgbClr val="FF0000"/>
                </a:solidFill>
                <a:latin typeface="Times New Roman" pitchFamily="18" charset="0"/>
                <a:cs typeface="Times New Roman" pitchFamily="18" charset="0"/>
              </a:rPr>
              <a:t>				(or )</a:t>
            </a:r>
          </a:p>
          <a:p>
            <a:pPr marL="514350" indent="-514350" algn="just">
              <a:buNone/>
            </a:pPr>
            <a:r>
              <a:rPr lang="en-US" sz="2400" b="1" dirty="0" smtClean="0">
                <a:solidFill>
                  <a:srgbClr val="FF0000"/>
                </a:solidFill>
                <a:latin typeface="Times New Roman" pitchFamily="18" charset="0"/>
                <a:cs typeface="Times New Roman" pitchFamily="18" charset="0"/>
              </a:rPr>
              <a:t>	Construct TM for the Concatenation of 2 strings ( instead + put 0 acts as </a:t>
            </a:r>
            <a:r>
              <a:rPr lang="en-US" sz="2400" b="1" dirty="0" err="1" smtClean="0">
                <a:solidFill>
                  <a:srgbClr val="FF0000"/>
                </a:solidFill>
                <a:latin typeface="Times New Roman" pitchFamily="18" charset="0"/>
                <a:cs typeface="Times New Roman" pitchFamily="18" charset="0"/>
              </a:rPr>
              <a:t>seperator</a:t>
            </a:r>
            <a:r>
              <a:rPr lang="en-US" sz="2400" b="1" dirty="0" smtClean="0">
                <a:solidFill>
                  <a:srgbClr val="FF0000"/>
                </a:solidFill>
                <a:latin typeface="Times New Roman" pitchFamily="18" charset="0"/>
                <a:cs typeface="Times New Roman" pitchFamily="18" charset="0"/>
              </a:rPr>
              <a:t>) </a:t>
            </a:r>
          </a:p>
          <a:p>
            <a:pPr algn="just">
              <a:buNone/>
            </a:pPr>
            <a:r>
              <a:rPr lang="en-US" sz="2400" b="1" dirty="0" smtClean="0">
                <a:solidFill>
                  <a:srgbClr val="0070C0"/>
                </a:solidFill>
                <a:latin typeface="Times New Roman" pitchFamily="18" charset="0"/>
                <a:cs typeface="Times New Roman" pitchFamily="18" charset="0"/>
              </a:rPr>
              <a:t>	Solution:</a:t>
            </a:r>
            <a:endParaRPr lang="en-US" sz="2400" dirty="0" smtClean="0">
              <a:solidFill>
                <a:srgbClr val="0070C0"/>
              </a:solidFill>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The unary number is made up of only one character, i.e. The number 5 can be written in unary number system as 11111. In this TM, we are going to perform the addition of two unary numbers.</a:t>
            </a:r>
          </a:p>
          <a:p>
            <a:pPr algn="just">
              <a:buNone/>
            </a:pPr>
            <a:r>
              <a:rPr lang="en-US" sz="2400" b="1" dirty="0" smtClean="0">
                <a:latin typeface="Times New Roman" pitchFamily="18" charset="0"/>
                <a:cs typeface="Times New Roman" pitchFamily="18" charset="0"/>
              </a:rPr>
              <a:t>	For example</a:t>
            </a:r>
          </a:p>
          <a:p>
            <a:pPr>
              <a:buNone/>
            </a:pPr>
            <a:r>
              <a:rPr lang="en-US" sz="2400" dirty="0" smtClean="0">
                <a:latin typeface="Times New Roman" pitchFamily="18" charset="0"/>
                <a:cs typeface="Times New Roman" pitchFamily="18" charset="0"/>
              </a:rPr>
              <a:t>     2+3</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i.e. 11 + 111 = 11111</a:t>
            </a:r>
          </a:p>
          <a:p>
            <a:pPr algn="just">
              <a:buNone/>
            </a:pPr>
            <a:r>
              <a:rPr lang="en-US" sz="2400" dirty="0" smtClean="0">
                <a:latin typeface="Times New Roman" pitchFamily="18" charset="0"/>
                <a:cs typeface="Times New Roman" pitchFamily="18" charset="0"/>
              </a:rPr>
              <a:t>	If you observe this process of addition, you will find the resemblance with string concatenation function.</a:t>
            </a:r>
          </a:p>
          <a:p>
            <a:pPr algn="just">
              <a:buNone/>
            </a:pPr>
            <a:r>
              <a:rPr lang="en-US" sz="2400" dirty="0" smtClean="0">
                <a:latin typeface="Times New Roman" pitchFamily="18" charset="0"/>
                <a:cs typeface="Times New Roman" pitchFamily="18" charset="0"/>
              </a:rPr>
              <a:t>	In this case, we simply replace + by 1 and move ahead right for searching end of the string we will convert last 1 to Δ.</a:t>
            </a:r>
          </a:p>
          <a:p>
            <a:pPr marL="514350" indent="-514350" algn="just">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85800" y="304800"/>
            <a:ext cx="7543800" cy="2133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762000" y="2590800"/>
            <a:ext cx="7239000" cy="16002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914400" y="4572000"/>
            <a:ext cx="73152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09600" y="533400"/>
            <a:ext cx="7620000" cy="16002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914400" y="2438400"/>
            <a:ext cx="7086600" cy="17526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990600" y="4419600"/>
            <a:ext cx="72390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609600" y="457200"/>
            <a:ext cx="7696200" cy="16764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09600" y="2286000"/>
            <a:ext cx="82296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2133600"/>
          </a:xfrm>
        </p:spPr>
        <p:txBody>
          <a:bodyPr>
            <a:normAutofit/>
          </a:bodyPr>
          <a:lstStyle/>
          <a:p>
            <a:pPr>
              <a:buNone/>
            </a:pPr>
            <a:r>
              <a:rPr lang="en-US" sz="2400" b="1" dirty="0" smtClean="0">
                <a:solidFill>
                  <a:srgbClr val="FF0000"/>
                </a:solidFill>
                <a:latin typeface="Times New Roman" pitchFamily="18" charset="0"/>
                <a:cs typeface="Times New Roman" pitchFamily="18" charset="0"/>
              </a:rPr>
              <a:t>2. Construct a TM for subtraction of two unary numbers f(a-b) = c where a is always greater than b.</a:t>
            </a:r>
          </a:p>
          <a:p>
            <a:pPr>
              <a:buNone/>
            </a:pPr>
            <a:r>
              <a:rPr lang="en-US" sz="2400" b="1" dirty="0" smtClean="0">
                <a:latin typeface="Times New Roman" pitchFamily="18" charset="0"/>
                <a:cs typeface="Times New Roman" pitchFamily="18" charset="0"/>
              </a:rPr>
              <a:t>	</a:t>
            </a:r>
            <a:r>
              <a:rPr lang="en-US" sz="2400" b="1" dirty="0" smtClean="0">
                <a:solidFill>
                  <a:srgbClr val="0070C0"/>
                </a:solidFill>
                <a:latin typeface="Times New Roman" pitchFamily="18" charset="0"/>
                <a:cs typeface="Times New Roman" pitchFamily="18" charset="0"/>
              </a:rPr>
              <a:t>Solution:</a:t>
            </a:r>
            <a:r>
              <a:rPr lang="en-US" sz="2400" dirty="0" smtClean="0">
                <a:solidFill>
                  <a:srgbClr val="0070C0"/>
                </a:solidFill>
                <a:latin typeface="Times New Roman" pitchFamily="18" charset="0"/>
                <a:cs typeface="Times New Roman" pitchFamily="18" charset="0"/>
              </a:rPr>
              <a:t> </a:t>
            </a:r>
          </a:p>
          <a:p>
            <a:pPr algn="just">
              <a:buNone/>
            </a:pPr>
            <a:r>
              <a:rPr lang="en-US" sz="2400" dirty="0" smtClean="0">
                <a:solidFill>
                  <a:srgbClr val="0070C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Here we have certain assumptions as the first number is greater than the second one.</a:t>
            </a:r>
          </a:p>
          <a:p>
            <a:endParaRPr lang="en-US" sz="24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cstate="print"/>
          <a:srcRect/>
          <a:stretch>
            <a:fillRect/>
          </a:stretch>
        </p:blipFill>
        <p:spPr bwMode="auto">
          <a:xfrm>
            <a:off x="838200" y="2895600"/>
            <a:ext cx="7010400" cy="1828800"/>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838200" y="4800600"/>
            <a:ext cx="78486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762000" y="533400"/>
            <a:ext cx="7391400" cy="1447800"/>
          </a:xfrm>
          <a:prstGeom prst="rect">
            <a:avLst/>
          </a:prstGeom>
          <a:noFill/>
          <a:ln w="9525">
            <a:noFill/>
            <a:miter lim="800000"/>
            <a:headEnd/>
            <a:tailEnd/>
          </a:ln>
        </p:spPr>
      </p:pic>
      <p:pic>
        <p:nvPicPr>
          <p:cNvPr id="5123" name="Picture 3"/>
          <p:cNvPicPr>
            <a:picLocks noChangeAspect="1" noChangeArrowheads="1"/>
          </p:cNvPicPr>
          <p:nvPr/>
        </p:nvPicPr>
        <p:blipFill>
          <a:blip r:embed="rId3" cstate="print"/>
          <a:srcRect/>
          <a:stretch>
            <a:fillRect/>
          </a:stretch>
        </p:blipFill>
        <p:spPr bwMode="auto">
          <a:xfrm>
            <a:off x="838200" y="2362200"/>
            <a:ext cx="7086600" cy="1676400"/>
          </a:xfrm>
          <a:prstGeom prst="rect">
            <a:avLst/>
          </a:prstGeom>
          <a:noFill/>
          <a:ln w="9525">
            <a:noFill/>
            <a:miter lim="800000"/>
            <a:headEnd/>
            <a:tailEnd/>
          </a:ln>
        </p:spPr>
      </p:pic>
      <p:pic>
        <p:nvPicPr>
          <p:cNvPr id="5124" name="Picture 4"/>
          <p:cNvPicPr>
            <a:picLocks noChangeAspect="1" noChangeArrowheads="1"/>
          </p:cNvPicPr>
          <p:nvPr/>
        </p:nvPicPr>
        <p:blipFill>
          <a:blip r:embed="rId4" cstate="print"/>
          <a:srcRect/>
          <a:stretch>
            <a:fillRect/>
          </a:stretch>
        </p:blipFill>
        <p:spPr bwMode="auto">
          <a:xfrm>
            <a:off x="914400" y="4267200"/>
            <a:ext cx="72390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533400" y="457200"/>
            <a:ext cx="7467600" cy="152400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685800" y="2209800"/>
            <a:ext cx="7315200" cy="1676400"/>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762000" y="4343400"/>
            <a:ext cx="73914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05400"/>
          </a:xfrm>
        </p:spPr>
        <p:txBody>
          <a:bodyPr>
            <a:noAutofit/>
          </a:bodyPr>
          <a:lstStyle/>
          <a:p>
            <a:pPr algn="just">
              <a:buNone/>
            </a:pPr>
            <a:r>
              <a:rPr lang="en-US" sz="2000" b="1" dirty="0" smtClean="0">
                <a:latin typeface="Times New Roman" pitchFamily="18" charset="0"/>
                <a:cs typeface="Times New Roman" pitchFamily="18" charset="0"/>
              </a:rPr>
              <a:t>Introduction</a:t>
            </a:r>
          </a:p>
          <a:p>
            <a:pPr algn="just"/>
            <a:r>
              <a:rPr lang="en-US" sz="2000" dirty="0" smtClean="0">
                <a:latin typeface="Times New Roman" pitchFamily="18" charset="0"/>
                <a:cs typeface="Times New Roman" pitchFamily="18" charset="0"/>
              </a:rPr>
              <a:t>A </a:t>
            </a:r>
            <a:r>
              <a:rPr lang="en-US" sz="2000" dirty="0">
                <a:latin typeface="Times New Roman" pitchFamily="18" charset="0"/>
                <a:cs typeface="Times New Roman" pitchFamily="18" charset="0"/>
              </a:rPr>
              <a:t>Turing Machine is an accepting device which accepts the languages (recursively enumerable set) generated by type 0 grammars. </a:t>
            </a:r>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It </a:t>
            </a:r>
            <a:r>
              <a:rPr lang="en-US" sz="2000" dirty="0">
                <a:latin typeface="Times New Roman" pitchFamily="18" charset="0"/>
                <a:cs typeface="Times New Roman" pitchFamily="18" charset="0"/>
              </a:rPr>
              <a:t>was invented in 1936 by </a:t>
            </a:r>
            <a:r>
              <a:rPr lang="en-US" sz="2000" dirty="0" smtClean="0">
                <a:latin typeface="Times New Roman" pitchFamily="18" charset="0"/>
                <a:cs typeface="Times New Roman" pitchFamily="18" charset="0"/>
              </a:rPr>
              <a:t>Alan </a:t>
            </a:r>
            <a:r>
              <a:rPr lang="en-US" sz="2000" dirty="0">
                <a:latin typeface="Times New Roman" pitchFamily="18" charset="0"/>
                <a:cs typeface="Times New Roman" pitchFamily="18" charset="0"/>
              </a:rPr>
              <a:t>Turing</a:t>
            </a:r>
            <a:r>
              <a:rPr lang="en-US" sz="2000" dirty="0" smtClean="0">
                <a:latin typeface="Times New Roman" pitchFamily="18" charset="0"/>
                <a:cs typeface="Times New Roman" pitchFamily="18" charset="0"/>
              </a:rPr>
              <a:t>.</a:t>
            </a:r>
          </a:p>
          <a:p>
            <a:pPr>
              <a:buNone/>
            </a:pPr>
            <a:r>
              <a:rPr lang="en-US" sz="2000" b="1" dirty="0">
                <a:latin typeface="Times New Roman" pitchFamily="18" charset="0"/>
                <a:cs typeface="Times New Roman" pitchFamily="18" charset="0"/>
              </a:rPr>
              <a:t>Definition</a:t>
            </a:r>
          </a:p>
          <a:p>
            <a:pPr algn="just"/>
            <a:r>
              <a:rPr lang="en-US" sz="2000" dirty="0">
                <a:latin typeface="Times New Roman" pitchFamily="18" charset="0"/>
                <a:cs typeface="Times New Roman" pitchFamily="18" charset="0"/>
              </a:rPr>
              <a:t>A Turing Machine (TM) is a mathematical model which consists </a:t>
            </a:r>
            <a:r>
              <a:rPr lang="en-US" sz="2000" dirty="0" smtClean="0">
                <a:latin typeface="Times New Roman" pitchFamily="18" charset="0"/>
                <a:cs typeface="Times New Roman" pitchFamily="18" charset="0"/>
              </a:rPr>
              <a:t>of</a:t>
            </a:r>
          </a:p>
          <a:p>
            <a:pPr lvl="1" algn="just"/>
            <a:r>
              <a:rPr lang="en-US" sz="2000" dirty="0" smtClean="0">
                <a:latin typeface="Times New Roman" pitchFamily="18" charset="0"/>
                <a:cs typeface="Times New Roman" pitchFamily="18" charset="0"/>
              </a:rPr>
              <a:t>an </a:t>
            </a:r>
            <a:r>
              <a:rPr lang="en-US" sz="2000" b="1" dirty="0" smtClean="0">
                <a:latin typeface="Times New Roman" pitchFamily="18" charset="0"/>
                <a:cs typeface="Times New Roman" pitchFamily="18" charset="0"/>
              </a:rPr>
              <a:t>infinite length tape </a:t>
            </a:r>
            <a:r>
              <a:rPr lang="en-US" sz="2000" dirty="0" smtClean="0">
                <a:latin typeface="Times New Roman" pitchFamily="18" charset="0"/>
                <a:cs typeface="Times New Roman" pitchFamily="18" charset="0"/>
              </a:rPr>
              <a:t>divided into cells, each cell contains a symbol from some finite alphabet. The alphabet contains a special blank symbol (here written as ‘0’) and one or more other symbols. The tape is assumed to be arbitrarily extendable to the left and to the right.</a:t>
            </a:r>
          </a:p>
          <a:p>
            <a:pPr lvl="1" algn="just"/>
            <a:r>
              <a:rPr lang="en-US" sz="2000" dirty="0" smtClean="0">
                <a:latin typeface="Times New Roman" pitchFamily="18" charset="0"/>
                <a:cs typeface="Times New Roman" pitchFamily="18" charset="0"/>
              </a:rPr>
              <a:t> A </a:t>
            </a:r>
            <a:r>
              <a:rPr lang="en-US" sz="2000" b="1" dirty="0" smtClean="0">
                <a:latin typeface="Times New Roman" pitchFamily="18" charset="0"/>
                <a:cs typeface="Times New Roman" pitchFamily="18" charset="0"/>
              </a:rPr>
              <a:t>head</a:t>
            </a:r>
            <a:r>
              <a:rPr lang="en-US" sz="2000" dirty="0" smtClean="0">
                <a:latin typeface="Times New Roman" pitchFamily="18" charset="0"/>
                <a:cs typeface="Times New Roman" pitchFamily="18" charset="0"/>
              </a:rPr>
              <a:t> which reads the input tape. </a:t>
            </a:r>
          </a:p>
          <a:p>
            <a:pPr lvl="1" algn="just"/>
            <a:r>
              <a:rPr lang="en-US" sz="2000" dirty="0" smtClean="0">
                <a:latin typeface="Times New Roman" pitchFamily="18" charset="0"/>
                <a:cs typeface="Times New Roman" pitchFamily="18" charset="0"/>
              </a:rPr>
              <a:t>A </a:t>
            </a:r>
            <a:r>
              <a:rPr lang="en-US" sz="2000" b="1" dirty="0" smtClean="0">
                <a:latin typeface="Times New Roman" pitchFamily="18" charset="0"/>
                <a:cs typeface="Times New Roman" pitchFamily="18" charset="0"/>
              </a:rPr>
              <a:t>state </a:t>
            </a:r>
            <a:r>
              <a:rPr lang="en-US" sz="2000" dirty="0" smtClean="0">
                <a:latin typeface="Times New Roman" pitchFamily="18" charset="0"/>
                <a:cs typeface="Times New Roman" pitchFamily="18" charset="0"/>
              </a:rPr>
              <a:t>register stores the state of the Turing machine. </a:t>
            </a:r>
          </a:p>
          <a:p>
            <a:pPr algn="just"/>
            <a:r>
              <a:rPr lang="en-US" sz="2000" dirty="0" smtClean="0">
                <a:latin typeface="Times New Roman" pitchFamily="18" charset="0"/>
                <a:cs typeface="Times New Roman" pitchFamily="18" charset="0"/>
              </a:rPr>
              <a:t>After reading an input symbol, it is replaced with another symbol, its internal state is changed, and it moves from one cell to the right or left. If the TM reaches the final state, the input string is accepted, otherwise rejected.</a:t>
            </a:r>
          </a:p>
          <a:p>
            <a:pPr algn="just"/>
            <a:endParaRPr lang="en-US" sz="20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944562"/>
          </a:xfrm>
        </p:spPr>
        <p:style>
          <a:lnRef idx="3">
            <a:schemeClr val="lt1"/>
          </a:lnRef>
          <a:fillRef idx="1">
            <a:schemeClr val="accent4"/>
          </a:fillRef>
          <a:effectRef idx="1">
            <a:schemeClr val="accent4"/>
          </a:effectRef>
          <a:fontRef idx="minor">
            <a:schemeClr val="lt1"/>
          </a:fontRef>
        </p:style>
        <p:txBody>
          <a:bodyPr/>
          <a:lstStyle/>
          <a:p>
            <a:r>
              <a:rPr lang="en-US" dirty="0" smtClean="0"/>
              <a:t>TURING MACHINE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533400" y="457200"/>
            <a:ext cx="7620000" cy="160020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609600" y="2362200"/>
            <a:ext cx="7467600" cy="1752600"/>
          </a:xfrm>
          <a:prstGeom prst="rect">
            <a:avLst/>
          </a:prstGeom>
          <a:noFill/>
          <a:ln w="9525">
            <a:noFill/>
            <a:miter lim="800000"/>
            <a:headEnd/>
            <a:tailEnd/>
          </a:ln>
        </p:spPr>
      </p:pic>
      <p:pic>
        <p:nvPicPr>
          <p:cNvPr id="7172" name="Picture 4"/>
          <p:cNvPicPr>
            <a:picLocks noChangeAspect="1" noChangeArrowheads="1"/>
          </p:cNvPicPr>
          <p:nvPr/>
        </p:nvPicPr>
        <p:blipFill>
          <a:blip r:embed="rId4" cstate="print"/>
          <a:srcRect/>
          <a:stretch>
            <a:fillRect/>
          </a:stretch>
        </p:blipFill>
        <p:spPr bwMode="auto">
          <a:xfrm>
            <a:off x="762000" y="4419600"/>
            <a:ext cx="73914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228600" y="304800"/>
            <a:ext cx="86868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943600"/>
          </a:xfrm>
        </p:spPr>
        <p:txBody>
          <a:bodyPr>
            <a:normAutofit/>
          </a:bodyPr>
          <a:lstStyle/>
          <a:p>
            <a:pPr marL="0" indent="0" algn="just">
              <a:buNone/>
            </a:pPr>
            <a:r>
              <a:rPr lang="en-US" sz="2800" b="1" dirty="0" smtClean="0">
                <a:solidFill>
                  <a:srgbClr val="C00000"/>
                </a:solidFill>
                <a:latin typeface="Times New Roman" pitchFamily="18" charset="0"/>
                <a:cs typeface="Times New Roman" pitchFamily="18" charset="0"/>
              </a:rPr>
              <a:t>Turing machine for 1’s and 2’s complement of Binary Number</a:t>
            </a:r>
          </a:p>
          <a:p>
            <a:pPr>
              <a:buNone/>
            </a:pPr>
            <a:r>
              <a:rPr lang="en-US" sz="2400" b="1" dirty="0" smtClean="0">
                <a:latin typeface="Times New Roman" pitchFamily="18" charset="0"/>
                <a:cs typeface="Times New Roman" pitchFamily="18" charset="0"/>
              </a:rPr>
              <a:t>PROBLEMS</a:t>
            </a:r>
          </a:p>
          <a:p>
            <a:pPr marL="457200" indent="-457200" algn="just">
              <a:buAutoNum type="arabicPeriod"/>
            </a:pPr>
            <a:r>
              <a:rPr lang="en-US" sz="2400" dirty="0" smtClean="0">
                <a:latin typeface="Times New Roman" pitchFamily="18" charset="0"/>
                <a:cs typeface="Times New Roman" pitchFamily="18" charset="0"/>
              </a:rPr>
              <a:t>Draw a Turing machine to find 1’s complement of a binary number.</a:t>
            </a:r>
            <a:endParaRPr lang="en-US" sz="2400" b="1" dirty="0" smtClean="0">
              <a:latin typeface="Times New Roman" pitchFamily="18" charset="0"/>
              <a:cs typeface="Times New Roman" pitchFamily="18" charset="0"/>
            </a:endParaRPr>
          </a:p>
          <a:p>
            <a:pPr marL="457200" indent="-457200" algn="just">
              <a:buNone/>
            </a:pPr>
            <a:r>
              <a:rPr lang="en-US" sz="2400" b="1" dirty="0" smtClean="0">
                <a:latin typeface="Times New Roman" pitchFamily="18" charset="0"/>
                <a:cs typeface="Times New Roman" pitchFamily="18" charset="0"/>
              </a:rPr>
              <a:t>	Solution:</a:t>
            </a:r>
          </a:p>
          <a:p>
            <a:pPr marL="457200" indent="-457200" algn="just">
              <a:buNone/>
            </a:pPr>
            <a:r>
              <a:rPr lang="en-US" sz="2400" b="1"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1’s complement</a:t>
            </a:r>
            <a:r>
              <a:rPr lang="en-US" sz="2400" dirty="0" smtClean="0">
                <a:latin typeface="Times New Roman" pitchFamily="18" charset="0"/>
                <a:cs typeface="Times New Roman" pitchFamily="18" charset="0"/>
              </a:rPr>
              <a:t> of a binary number is another binary number obtained by toggling all bits in it, i.e., transforming the 0 bit to 1 and the 1 bit to 0.</a:t>
            </a:r>
          </a:p>
          <a:p>
            <a:pPr marL="457200" indent="-457200" algn="just">
              <a:buNone/>
            </a:pPr>
            <a:r>
              <a:rPr lang="en-US" sz="2400" b="1" dirty="0" smtClean="0">
                <a:latin typeface="Times New Roman" pitchFamily="18" charset="0"/>
                <a:cs typeface="Times New Roman" pitchFamily="18" charset="0"/>
              </a:rPr>
              <a:t>	Example:</a:t>
            </a:r>
          </a:p>
          <a:p>
            <a:pPr marL="457200" indent="-457200" algn="just">
              <a:buNone/>
            </a:pPr>
            <a:r>
              <a:rPr lang="en-US" sz="2400" dirty="0" smtClean="0">
                <a:latin typeface="Times New Roman" pitchFamily="18" charset="0"/>
                <a:cs typeface="Times New Roman" pitchFamily="18" charset="0"/>
              </a:rPr>
              <a:t>       </a:t>
            </a:r>
            <a:r>
              <a:rPr lang="en-US" sz="2400" b="1" dirty="0" smtClean="0">
                <a:solidFill>
                  <a:srgbClr val="0070C0"/>
                </a:solidFill>
                <a:latin typeface="Times New Roman" pitchFamily="18" charset="0"/>
                <a:cs typeface="Times New Roman" pitchFamily="18" charset="0"/>
              </a:rPr>
              <a:t> Input </a:t>
            </a:r>
            <a:r>
              <a:rPr lang="en-US" sz="2400" dirty="0" smtClean="0">
                <a:latin typeface="Times New Roman" pitchFamily="18" charset="0"/>
                <a:cs typeface="Times New Roman" pitchFamily="18" charset="0"/>
                <a:sym typeface="Symbol"/>
              </a:rPr>
              <a:t> </a:t>
            </a:r>
          </a:p>
          <a:p>
            <a:pPr marL="457200" indent="-457200" algn="just">
              <a:buNone/>
            </a:pPr>
            <a:endParaRPr lang="en-US" sz="2400" dirty="0" smtClean="0">
              <a:latin typeface="Times New Roman" pitchFamily="18" charset="0"/>
              <a:cs typeface="Times New Roman" pitchFamily="18" charset="0"/>
              <a:sym typeface="Symbol"/>
            </a:endParaRPr>
          </a:p>
          <a:p>
            <a:pPr marL="457200" indent="-457200" algn="just">
              <a:buNone/>
            </a:pPr>
            <a:r>
              <a:rPr lang="en-US" sz="2400" dirty="0" smtClean="0">
                <a:latin typeface="Times New Roman" pitchFamily="18" charset="0"/>
                <a:cs typeface="Times New Roman" pitchFamily="18" charset="0"/>
                <a:sym typeface="Symbol"/>
              </a:rPr>
              <a:t>	 </a:t>
            </a:r>
            <a:r>
              <a:rPr lang="en-US" sz="2400" b="1" dirty="0" smtClean="0">
                <a:solidFill>
                  <a:srgbClr val="0070C0"/>
                </a:solidFill>
                <a:latin typeface="Times New Roman" pitchFamily="18" charset="0"/>
                <a:cs typeface="Times New Roman" pitchFamily="18" charset="0"/>
                <a:sym typeface="Symbol"/>
              </a:rPr>
              <a:t>Output</a:t>
            </a:r>
            <a:r>
              <a:rPr lang="en-US" sz="2400" dirty="0" smtClean="0">
                <a:latin typeface="Times New Roman" pitchFamily="18" charset="0"/>
                <a:cs typeface="Times New Roman" pitchFamily="18" charset="0"/>
                <a:sym typeface="Symbol"/>
              </a:rPr>
              <a:t>  </a:t>
            </a:r>
            <a:endParaRPr lang="en-US" sz="2400" dirty="0" smtClean="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2286000" y="4876800"/>
          <a:ext cx="5486400" cy="45720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gridCol w="609600"/>
                <a:gridCol w="609600"/>
              </a:tblGrid>
              <a:tr h="370840">
                <a:tc>
                  <a:txBody>
                    <a:bodyPr/>
                    <a:lstStyle/>
                    <a:p>
                      <a:pPr algn="ctr"/>
                      <a:r>
                        <a:rPr lang="en-US" sz="2400" dirty="0" smtClean="0">
                          <a:latin typeface="Times New Roman" pitchFamily="18" charset="0"/>
                          <a:cs typeface="Times New Roman" pitchFamily="18" charset="0"/>
                        </a:rPr>
                        <a:t> B</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a:txBody>
                  <a:tcPr/>
                </a:tc>
              </a:tr>
            </a:tbl>
          </a:graphicData>
        </a:graphic>
      </p:graphicFrame>
      <p:graphicFrame>
        <p:nvGraphicFramePr>
          <p:cNvPr id="6" name="Table 5"/>
          <p:cNvGraphicFramePr>
            <a:graphicFrameLocks noGrp="1"/>
          </p:cNvGraphicFramePr>
          <p:nvPr/>
        </p:nvGraphicFramePr>
        <p:xfrm>
          <a:off x="2362201" y="5715000"/>
          <a:ext cx="5486400" cy="45720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gridCol w="609600"/>
                <a:gridCol w="609600"/>
              </a:tblGrid>
              <a:tr h="370840">
                <a:tc>
                  <a:txBody>
                    <a:bodyPr/>
                    <a:lstStyle/>
                    <a:p>
                      <a:pPr algn="ctr"/>
                      <a:r>
                        <a:rPr lang="en-US" sz="2400" dirty="0" smtClean="0">
                          <a:latin typeface="Times New Roman" pitchFamily="18" charset="0"/>
                          <a:cs typeface="Times New Roman" pitchFamily="18" charset="0"/>
                        </a:rPr>
                        <a:t> B</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3200399"/>
          </a:xfrm>
        </p:spPr>
        <p:txBody>
          <a:bodyPr>
            <a:noAutofit/>
          </a:bodyPr>
          <a:lstStyle/>
          <a:p>
            <a:pPr>
              <a:buNone/>
            </a:pPr>
            <a:r>
              <a:rPr lang="en-US" sz="2200" b="1" dirty="0" smtClean="0">
                <a:latin typeface="Times New Roman" pitchFamily="18" charset="0"/>
                <a:cs typeface="Times New Roman" pitchFamily="18" charset="0"/>
              </a:rPr>
              <a:t>Approach</a:t>
            </a:r>
          </a:p>
          <a:p>
            <a:pPr marL="914400" lvl="1" indent="-514350">
              <a:buAutoNum type="arabicPeriod"/>
            </a:pPr>
            <a:r>
              <a:rPr lang="en-US" sz="2200" dirty="0" smtClean="0">
                <a:latin typeface="Times New Roman" pitchFamily="18" charset="0"/>
                <a:cs typeface="Times New Roman" pitchFamily="18" charset="0"/>
              </a:rPr>
              <a:t>Scan input string from left to right.</a:t>
            </a:r>
          </a:p>
          <a:p>
            <a:pPr marL="914400" lvl="1" indent="-514350">
              <a:buAutoNum type="arabicPeriod"/>
            </a:pPr>
            <a:r>
              <a:rPr lang="en-US" sz="2200" dirty="0" smtClean="0">
                <a:latin typeface="Times New Roman" pitchFamily="18" charset="0"/>
                <a:cs typeface="Times New Roman" pitchFamily="18" charset="0"/>
              </a:rPr>
              <a:t>Convert '1' into '0‘</a:t>
            </a:r>
          </a:p>
          <a:p>
            <a:pPr marL="914400" lvl="1" indent="-514350">
              <a:buAutoNum type="arabicPeriod"/>
            </a:pPr>
            <a:r>
              <a:rPr lang="en-US" sz="2200" dirty="0" smtClean="0">
                <a:latin typeface="Times New Roman" pitchFamily="18" charset="0"/>
                <a:cs typeface="Times New Roman" pitchFamily="18" charset="0"/>
              </a:rPr>
              <a:t>Convert '0' into '1‘</a:t>
            </a:r>
          </a:p>
          <a:p>
            <a:pPr marL="914400" lvl="1" indent="-514350">
              <a:buAutoNum type="arabicPeriod"/>
            </a:pPr>
            <a:r>
              <a:rPr lang="en-US" sz="2200" dirty="0" smtClean="0">
                <a:latin typeface="Times New Roman" pitchFamily="18" charset="0"/>
                <a:cs typeface="Times New Roman" pitchFamily="18" charset="0"/>
              </a:rPr>
              <a:t>When BLANK is reached move towards left(start of input string).</a:t>
            </a:r>
          </a:p>
          <a:p>
            <a:pPr>
              <a:buNone/>
            </a:pPr>
            <a:r>
              <a:rPr lang="en-US" sz="2200" b="1" dirty="0" smtClean="0">
                <a:latin typeface="Times New Roman" pitchFamily="18" charset="0"/>
                <a:cs typeface="Times New Roman" pitchFamily="18" charset="0"/>
              </a:rPr>
              <a:t>Tape Movement for string “ 1010111” </a:t>
            </a:r>
            <a:endParaRPr lang="en-US" sz="2200" dirty="0">
              <a:latin typeface="Times New Roman" pitchFamily="18" charset="0"/>
              <a:cs typeface="Times New Roman" pitchFamily="18" charset="0"/>
            </a:endParaRPr>
          </a:p>
        </p:txBody>
      </p:sp>
      <p:pic>
        <p:nvPicPr>
          <p:cNvPr id="9219" name="Picture 3"/>
          <p:cNvPicPr>
            <a:picLocks noChangeAspect="1" noChangeArrowheads="1"/>
          </p:cNvPicPr>
          <p:nvPr/>
        </p:nvPicPr>
        <p:blipFill>
          <a:blip r:embed="rId2" cstate="print"/>
          <a:srcRect/>
          <a:stretch>
            <a:fillRect/>
          </a:stretch>
        </p:blipFill>
        <p:spPr bwMode="auto">
          <a:xfrm>
            <a:off x="1066800" y="3124200"/>
            <a:ext cx="64008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a:buNone/>
            </a:pPr>
            <a:r>
              <a:rPr lang="en-US" sz="2400" b="1" dirty="0" smtClean="0">
                <a:latin typeface="Times New Roman" pitchFamily="18" charset="0"/>
                <a:cs typeface="Times New Roman" pitchFamily="18" charset="0"/>
              </a:rPr>
              <a:t>Explanation of Tape Movement for string “ 1010111” </a:t>
            </a:r>
            <a:endParaRPr lang="en-US" sz="2400" dirty="0" smtClean="0">
              <a:latin typeface="Times New Roman" pitchFamily="18" charset="0"/>
              <a:cs typeface="Times New Roman" pitchFamily="18" charset="0"/>
            </a:endParaRPr>
          </a:p>
          <a:p>
            <a:pPr marL="457200" indent="-57150">
              <a:buAutoNum type="arabicPeriod"/>
            </a:pPr>
            <a:endParaRPr lang="en-US" sz="2400" dirty="0" smtClean="0"/>
          </a:p>
          <a:p>
            <a:pPr marL="457200" indent="-57150">
              <a:buAutoNum type="arabicPeriod"/>
            </a:pPr>
            <a:r>
              <a:rPr lang="en-US" sz="2400" dirty="0" smtClean="0"/>
              <a:t>Input is given as "1010111" (scan string from left to right)</a:t>
            </a:r>
          </a:p>
          <a:p>
            <a:pPr marL="457200" indent="-57150">
              <a:buAutoNum type="arabicPeriod"/>
            </a:pPr>
            <a:r>
              <a:rPr lang="en-US" sz="2400" dirty="0" smtClean="0"/>
              <a:t>Convert '1' into '0' and move one step right</a:t>
            </a:r>
          </a:p>
          <a:p>
            <a:pPr marL="457200" indent="-57150">
              <a:buAutoNum type="arabicPeriod"/>
            </a:pPr>
            <a:r>
              <a:rPr lang="en-US" sz="2400" dirty="0" smtClean="0"/>
              <a:t>Convert '0' into '1' and move one step right</a:t>
            </a:r>
          </a:p>
          <a:p>
            <a:pPr marL="457200" indent="-57150">
              <a:buAutoNum type="arabicPeriod"/>
            </a:pPr>
            <a:r>
              <a:rPr lang="en-US" sz="2400" dirty="0" smtClean="0"/>
              <a:t>Convert '1' into '0' and move one step right</a:t>
            </a:r>
          </a:p>
          <a:p>
            <a:pPr marL="457200" indent="-57150">
              <a:buAutoNum type="arabicPeriod"/>
            </a:pPr>
            <a:r>
              <a:rPr lang="en-US" sz="2400" dirty="0" smtClean="0"/>
              <a:t>Convert '0' into '1' and move one step right</a:t>
            </a:r>
          </a:p>
          <a:p>
            <a:pPr marL="457200" indent="-57150">
              <a:buAutoNum type="arabicPeriod"/>
            </a:pPr>
            <a:r>
              <a:rPr lang="en-US" sz="2400" dirty="0" smtClean="0"/>
              <a:t>Convert '1' into '0' and move one step right</a:t>
            </a:r>
          </a:p>
          <a:p>
            <a:pPr marL="457200" indent="-57150">
              <a:buAutoNum type="arabicPeriod"/>
            </a:pPr>
            <a:r>
              <a:rPr lang="en-US" sz="2400" dirty="0" smtClean="0"/>
              <a:t>Convert '1' into '0' and move one step right</a:t>
            </a:r>
          </a:p>
          <a:p>
            <a:pPr marL="457200" indent="-57150">
              <a:buAutoNum type="arabicPeriod"/>
            </a:pPr>
            <a:r>
              <a:rPr lang="en-US" sz="2400" dirty="0" smtClean="0"/>
              <a:t>Convert '1' into '0' and move one step right</a:t>
            </a:r>
          </a:p>
          <a:p>
            <a:pPr marL="457200" indent="-57150">
              <a:buAutoNum type="arabicPeriod"/>
            </a:pPr>
            <a:r>
              <a:rPr lang="en-US" sz="2400" dirty="0" smtClean="0"/>
              <a:t>BLANK(in right) is reached when string is finished. So move to start of string(optional).</a:t>
            </a:r>
          </a:p>
          <a:p>
            <a:endParaRPr lang="en-US" sz="2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1"/>
            <a:ext cx="8229600" cy="3505200"/>
          </a:xfrm>
        </p:spPr>
        <p:txBody>
          <a:bodyPr>
            <a:normAutofit/>
          </a:bodyPr>
          <a:lstStyle/>
          <a:p>
            <a:pPr>
              <a:buNone/>
            </a:pPr>
            <a:r>
              <a:rPr lang="en-US" sz="2200" b="1" dirty="0" smtClean="0">
                <a:latin typeface="Times New Roman" pitchFamily="18" charset="0"/>
                <a:cs typeface="Times New Roman" pitchFamily="18" charset="0"/>
              </a:rPr>
              <a:t>State Transition Diagram</a:t>
            </a:r>
          </a:p>
          <a:p>
            <a:pPr marL="0" indent="0">
              <a:buNone/>
            </a:pPr>
            <a:r>
              <a:rPr lang="en-US" sz="2200" dirty="0" smtClean="0">
                <a:latin typeface="Times New Roman" pitchFamily="18" charset="0"/>
                <a:cs typeface="Times New Roman" pitchFamily="18" charset="0"/>
              </a:rPr>
              <a:t>We have designed state transition diagram for 1's complement as follows:</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1. Replace '1' with '0' and vice versa.</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2. When BLANK is reached move towards left</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3. Using state 'q2' we reach start of the string.</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4. When we reach BLANK in left we move one step right to point                	start of string.</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5. </a:t>
            </a:r>
            <a:r>
              <a:rPr lang="en-US" sz="2200" dirty="0" err="1" smtClean="0">
                <a:latin typeface="Times New Roman" pitchFamily="18" charset="0"/>
                <a:cs typeface="Times New Roman" pitchFamily="18" charset="0"/>
              </a:rPr>
              <a:t>qf</a:t>
            </a:r>
            <a:r>
              <a:rPr lang="en-US" sz="2200" dirty="0" smtClean="0">
                <a:latin typeface="Times New Roman" pitchFamily="18" charset="0"/>
                <a:cs typeface="Times New Roman" pitchFamily="18" charset="0"/>
              </a:rPr>
              <a:t> is final state</a:t>
            </a:r>
            <a:endParaRPr lang="en-US" sz="2200" dirty="0">
              <a:latin typeface="Times New Roman" pitchFamily="18" charset="0"/>
              <a:cs typeface="Times New Roman" pitchFamily="18" charset="0"/>
            </a:endParaRPr>
          </a:p>
        </p:txBody>
      </p:sp>
      <p:pic>
        <p:nvPicPr>
          <p:cNvPr id="10242" name="Picture 2" descr="https://scanftree.com/automata/images/turing_machine/turing_machine_state_diagram_for_1s_complement.png"/>
          <p:cNvPicPr>
            <a:picLocks noChangeAspect="1" noChangeArrowheads="1"/>
          </p:cNvPicPr>
          <p:nvPr/>
        </p:nvPicPr>
        <p:blipFill>
          <a:blip r:embed="rId2" cstate="print"/>
          <a:srcRect/>
          <a:stretch>
            <a:fillRect/>
          </a:stretch>
        </p:blipFill>
        <p:spPr bwMode="auto">
          <a:xfrm>
            <a:off x="685800" y="4038600"/>
            <a:ext cx="7696200" cy="220027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a:bodyPr>
          <a:lstStyle/>
          <a:p>
            <a:pPr marL="457200" indent="-457200" algn="just">
              <a:buNone/>
            </a:pPr>
            <a:r>
              <a:rPr lang="en-US" sz="2400" dirty="0" smtClean="0">
                <a:latin typeface="Times New Roman" pitchFamily="18" charset="0"/>
                <a:cs typeface="Times New Roman" pitchFamily="18" charset="0"/>
              </a:rPr>
              <a:t>2. Draw a Turing machine to find 2’s complement of a binary number.</a:t>
            </a:r>
            <a:endParaRPr lang="en-US" sz="2400" b="1" dirty="0" smtClean="0">
              <a:latin typeface="Times New Roman" pitchFamily="18" charset="0"/>
              <a:cs typeface="Times New Roman" pitchFamily="18" charset="0"/>
            </a:endParaRPr>
          </a:p>
          <a:p>
            <a:pPr marL="457200" indent="-457200" algn="just">
              <a:buNone/>
            </a:pPr>
            <a:r>
              <a:rPr lang="en-US" sz="2400" b="1" dirty="0" smtClean="0">
                <a:latin typeface="Times New Roman" pitchFamily="18" charset="0"/>
                <a:cs typeface="Times New Roman" pitchFamily="18" charset="0"/>
              </a:rPr>
              <a:t>	Solution:</a:t>
            </a:r>
          </a:p>
          <a:p>
            <a:pPr marL="457200" indent="-457200" algn="just">
              <a:buNone/>
            </a:pPr>
            <a:r>
              <a:rPr lang="en-US" sz="2400" b="1" dirty="0" smtClean="0">
                <a:latin typeface="Times New Roman" pitchFamily="18" charset="0"/>
                <a:cs typeface="Times New Roman" pitchFamily="18" charset="0"/>
              </a:rPr>
              <a:t>	</a:t>
            </a:r>
            <a:r>
              <a:rPr lang="en-US" sz="2400" i="1" dirty="0" smtClean="0"/>
              <a:t> 2’s complement</a:t>
            </a:r>
            <a:r>
              <a:rPr lang="en-US" sz="2400" dirty="0" smtClean="0"/>
              <a:t> of a binary number is 1 added to the 1’s complement of the binary number.</a:t>
            </a:r>
            <a:endParaRPr lang="en-US" sz="2400" dirty="0" smtClean="0">
              <a:latin typeface="Times New Roman" pitchFamily="18" charset="0"/>
              <a:cs typeface="Times New Roman" pitchFamily="18" charset="0"/>
            </a:endParaRPr>
          </a:p>
          <a:p>
            <a:pPr marL="457200" indent="-457200" algn="just">
              <a:buNone/>
            </a:pPr>
            <a:r>
              <a:rPr lang="en-US" sz="2400" b="1" dirty="0" smtClean="0">
                <a:latin typeface="Times New Roman" pitchFamily="18" charset="0"/>
                <a:cs typeface="Times New Roman" pitchFamily="18" charset="0"/>
              </a:rPr>
              <a:t>	Example:</a:t>
            </a:r>
          </a:p>
          <a:p>
            <a:pPr marL="457200" indent="-457200" algn="just">
              <a:buNone/>
            </a:pPr>
            <a:r>
              <a:rPr lang="en-US" sz="2400" dirty="0" smtClean="0">
                <a:latin typeface="Times New Roman" pitchFamily="18" charset="0"/>
                <a:cs typeface="Times New Roman" pitchFamily="18" charset="0"/>
              </a:rPr>
              <a:t>       </a:t>
            </a:r>
            <a:r>
              <a:rPr lang="en-US" sz="2400" b="1" dirty="0" smtClean="0">
                <a:solidFill>
                  <a:srgbClr val="0070C0"/>
                </a:solidFill>
                <a:latin typeface="Times New Roman" pitchFamily="18" charset="0"/>
                <a:cs typeface="Times New Roman" pitchFamily="18" charset="0"/>
              </a:rPr>
              <a:t> Input </a:t>
            </a:r>
            <a:r>
              <a:rPr lang="en-US" sz="2400" dirty="0" smtClean="0">
                <a:latin typeface="Times New Roman" pitchFamily="18" charset="0"/>
                <a:cs typeface="Times New Roman" pitchFamily="18" charset="0"/>
                <a:sym typeface="Symbol"/>
              </a:rPr>
              <a:t> </a:t>
            </a:r>
          </a:p>
          <a:p>
            <a:pPr marL="457200" indent="-457200" algn="just">
              <a:buNone/>
            </a:pPr>
            <a:endParaRPr lang="en-US" sz="2400" dirty="0" smtClean="0">
              <a:latin typeface="Times New Roman" pitchFamily="18" charset="0"/>
              <a:cs typeface="Times New Roman" pitchFamily="18" charset="0"/>
              <a:sym typeface="Symbol"/>
            </a:endParaRPr>
          </a:p>
          <a:p>
            <a:pPr marL="457200" indent="-457200" algn="just">
              <a:buNone/>
            </a:pPr>
            <a:r>
              <a:rPr lang="en-US" sz="2400" dirty="0" smtClean="0">
                <a:latin typeface="Times New Roman" pitchFamily="18" charset="0"/>
                <a:cs typeface="Times New Roman" pitchFamily="18" charset="0"/>
                <a:sym typeface="Symbol"/>
              </a:rPr>
              <a:t>	 </a:t>
            </a:r>
            <a:r>
              <a:rPr lang="en-US" sz="2400" b="1" dirty="0" smtClean="0">
                <a:solidFill>
                  <a:srgbClr val="0070C0"/>
                </a:solidFill>
                <a:latin typeface="Times New Roman" pitchFamily="18" charset="0"/>
                <a:cs typeface="Times New Roman" pitchFamily="18" charset="0"/>
                <a:sym typeface="Symbol"/>
              </a:rPr>
              <a:t>Output</a:t>
            </a:r>
            <a:r>
              <a:rPr lang="en-US" sz="2400" dirty="0" smtClean="0">
                <a:latin typeface="Times New Roman" pitchFamily="18" charset="0"/>
                <a:cs typeface="Times New Roman" pitchFamily="18" charset="0"/>
                <a:sym typeface="Symbol"/>
              </a:rPr>
              <a:t>  </a:t>
            </a:r>
          </a:p>
          <a:p>
            <a:pPr marL="457200" indent="-457200" algn="just">
              <a:buNone/>
            </a:pPr>
            <a:endParaRPr lang="en-US" sz="2400" dirty="0" smtClean="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2362200" y="2895600"/>
          <a:ext cx="5486400" cy="45720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gridCol w="609600"/>
                <a:gridCol w="609600"/>
              </a:tblGrid>
              <a:tr h="370840">
                <a:tc>
                  <a:txBody>
                    <a:bodyPr/>
                    <a:lstStyle/>
                    <a:p>
                      <a:pPr algn="ctr"/>
                      <a:r>
                        <a:rPr lang="en-US" sz="2400" dirty="0" smtClean="0">
                          <a:latin typeface="Times New Roman" pitchFamily="18" charset="0"/>
                          <a:cs typeface="Times New Roman" pitchFamily="18" charset="0"/>
                        </a:rPr>
                        <a:t> B</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a:txBody>
                  <a:tcPr/>
                </a:tc>
              </a:tr>
            </a:tbl>
          </a:graphicData>
        </a:graphic>
      </p:graphicFrame>
      <p:graphicFrame>
        <p:nvGraphicFramePr>
          <p:cNvPr id="6" name="Table 5"/>
          <p:cNvGraphicFramePr>
            <a:graphicFrameLocks noGrp="1"/>
          </p:cNvGraphicFramePr>
          <p:nvPr/>
        </p:nvGraphicFramePr>
        <p:xfrm>
          <a:off x="2438400" y="3733800"/>
          <a:ext cx="5486400" cy="457200"/>
        </p:xfrm>
        <a:graphic>
          <a:graphicData uri="http://schemas.openxmlformats.org/drawingml/2006/table">
            <a:tbl>
              <a:tblPr firstRow="1" bandRow="1">
                <a:tableStyleId>{5C22544A-7EE6-4342-B048-85BDC9FD1C3A}</a:tableStyleId>
              </a:tblPr>
              <a:tblGrid>
                <a:gridCol w="609600"/>
                <a:gridCol w="609600"/>
                <a:gridCol w="609600"/>
                <a:gridCol w="609600"/>
                <a:gridCol w="609600"/>
                <a:gridCol w="609600"/>
                <a:gridCol w="609600"/>
                <a:gridCol w="609600"/>
                <a:gridCol w="609600"/>
              </a:tblGrid>
              <a:tr h="370840">
                <a:tc>
                  <a:txBody>
                    <a:bodyPr/>
                    <a:lstStyle/>
                    <a:p>
                      <a:pPr algn="ctr"/>
                      <a:r>
                        <a:rPr lang="en-US" sz="2400" dirty="0" smtClean="0">
                          <a:latin typeface="Times New Roman" pitchFamily="18" charset="0"/>
                          <a:cs typeface="Times New Roman" pitchFamily="18" charset="0"/>
                        </a:rPr>
                        <a:t> B</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1</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0</a:t>
                      </a:r>
                      <a:endParaRPr lang="en-US" sz="2400" dirty="0">
                        <a:latin typeface="Times New Roman" pitchFamily="18" charset="0"/>
                        <a:cs typeface="Times New Roman" pitchFamily="18" charset="0"/>
                      </a:endParaRPr>
                    </a:p>
                  </a:txBody>
                  <a:tcPr/>
                </a:tc>
                <a:tc>
                  <a:txBody>
                    <a:bodyPr/>
                    <a:lstStyle/>
                    <a:p>
                      <a:pPr algn="ctr"/>
                      <a:r>
                        <a:rPr lang="en-US" sz="2400" dirty="0" smtClean="0">
                          <a:latin typeface="Times New Roman" pitchFamily="18" charset="0"/>
                          <a:cs typeface="Times New Roman" pitchFamily="18" charset="0"/>
                        </a:rPr>
                        <a:t>B</a:t>
                      </a:r>
                      <a:endParaRPr lang="en-US" sz="2400" dirty="0">
                        <a:latin typeface="Times New Roman" pitchFamily="18" charset="0"/>
                        <a:cs typeface="Times New Roman" pitchFamily="18" charset="0"/>
                      </a:endParaRPr>
                    </a:p>
                  </a:txBody>
                  <a:tcPr/>
                </a:tc>
              </a:tr>
            </a:tbl>
          </a:graphicData>
        </a:graphic>
      </p:graphicFrame>
      <p:sp>
        <p:nvSpPr>
          <p:cNvPr id="7" name="Rectangle 6"/>
          <p:cNvSpPr/>
          <p:nvPr/>
        </p:nvSpPr>
        <p:spPr>
          <a:xfrm>
            <a:off x="914400" y="4395787"/>
            <a:ext cx="7467600" cy="2677656"/>
          </a:xfrm>
          <a:prstGeom prst="rect">
            <a:avLst/>
          </a:prstGeom>
        </p:spPr>
        <p:txBody>
          <a:bodyPr wrap="square">
            <a:spAutoFit/>
          </a:bodyPr>
          <a:lstStyle/>
          <a:p>
            <a:pPr>
              <a:buNone/>
            </a:pPr>
            <a:r>
              <a:rPr lang="en-US" sz="2400" b="1" dirty="0" smtClean="0">
                <a:latin typeface="Times New Roman" pitchFamily="18" charset="0"/>
                <a:cs typeface="Times New Roman" pitchFamily="18" charset="0"/>
              </a:rPr>
              <a:t>Approach</a:t>
            </a:r>
          </a:p>
          <a:p>
            <a:pPr marL="914400" lvl="1" indent="-514350">
              <a:buAutoNum type="arabicPeriod"/>
            </a:pPr>
            <a:r>
              <a:rPr lang="en-US" sz="2400" dirty="0" smtClean="0">
                <a:latin typeface="Times New Roman" pitchFamily="18" charset="0"/>
                <a:cs typeface="Times New Roman" pitchFamily="18" charset="0"/>
              </a:rPr>
              <a:t>Scan input string from right to left.</a:t>
            </a:r>
          </a:p>
          <a:p>
            <a:pPr marL="914400" lvl="1" indent="-514350">
              <a:buAutoNum type="arabicPeriod"/>
            </a:pPr>
            <a:r>
              <a:rPr lang="en-US" sz="2400" dirty="0" smtClean="0">
                <a:latin typeface="Times New Roman" pitchFamily="18" charset="0"/>
                <a:cs typeface="Times New Roman" pitchFamily="18" charset="0"/>
              </a:rPr>
              <a:t>Pass all consecutive '0's</a:t>
            </a:r>
          </a:p>
          <a:p>
            <a:pPr marL="914400" lvl="1" indent="-514350">
              <a:buAutoNum type="arabicPeriod"/>
            </a:pPr>
            <a:r>
              <a:rPr lang="en-US" sz="2400" dirty="0" smtClean="0">
                <a:latin typeface="Times New Roman" pitchFamily="18" charset="0"/>
                <a:cs typeface="Times New Roman" pitchFamily="18" charset="0"/>
              </a:rPr>
              <a:t>When '1' comes do nothing</a:t>
            </a:r>
          </a:p>
          <a:p>
            <a:pPr marL="914400" lvl="1" indent="-514350">
              <a:buAutoNum type="arabicPeriod"/>
            </a:pPr>
            <a:r>
              <a:rPr lang="en-US" sz="2400" dirty="0" smtClean="0">
                <a:latin typeface="Times New Roman" pitchFamily="18" charset="0"/>
                <a:cs typeface="Times New Roman" pitchFamily="18" charset="0"/>
              </a:rPr>
              <a:t>After that take complement of every digit.</a:t>
            </a:r>
          </a:p>
          <a:p>
            <a:pPr marL="914400" lvl="1" indent="-914400"/>
            <a:r>
              <a:rPr lang="en-US" sz="2400" b="1" i="1" dirty="0" smtClean="0">
                <a:latin typeface="Times New Roman" pitchFamily="18" charset="0"/>
                <a:cs typeface="Times New Roman" pitchFamily="18" charset="0"/>
              </a:rPr>
              <a:t>  Overflow is not taken care in this approach</a:t>
            </a:r>
            <a:endParaRPr lang="en-US" sz="2400" dirty="0" smtClean="0">
              <a:latin typeface="Times New Roman" pitchFamily="18" charset="0"/>
              <a:cs typeface="Times New Roman" pitchFamily="18" charset="0"/>
            </a:endParaRPr>
          </a:p>
          <a:p>
            <a:pPr marL="914400" lvl="1" indent="-514350">
              <a:buAutoNum type="arabicPeriod"/>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1"/>
            <a:ext cx="8229600" cy="533400"/>
          </a:xfrm>
        </p:spPr>
        <p:txBody>
          <a:bodyPr>
            <a:normAutofit/>
          </a:bodyPr>
          <a:lstStyle/>
          <a:p>
            <a:pPr>
              <a:buNone/>
            </a:pPr>
            <a:r>
              <a:rPr lang="en-US" sz="2400" b="1" dirty="0" smtClean="0">
                <a:latin typeface="Times New Roman" pitchFamily="18" charset="0"/>
                <a:cs typeface="Times New Roman" pitchFamily="18" charset="0"/>
              </a:rPr>
              <a:t>Tape Movement for string “ 1010100” </a:t>
            </a:r>
            <a:endParaRPr lang="en-US" sz="2400" dirty="0" smtClean="0">
              <a:latin typeface="Times New Roman" pitchFamily="18" charset="0"/>
              <a:cs typeface="Times New Roman" pitchFamily="18" charset="0"/>
            </a:endParaRPr>
          </a:p>
          <a:p>
            <a:endParaRPr lang="en-US" sz="2400" dirty="0"/>
          </a:p>
        </p:txBody>
      </p:sp>
      <p:pic>
        <p:nvPicPr>
          <p:cNvPr id="57346" name="Picture 2"/>
          <p:cNvPicPr>
            <a:picLocks noChangeAspect="1" noChangeArrowheads="1"/>
          </p:cNvPicPr>
          <p:nvPr/>
        </p:nvPicPr>
        <p:blipFill>
          <a:blip r:embed="rId2" cstate="print"/>
          <a:srcRect/>
          <a:stretch>
            <a:fillRect/>
          </a:stretch>
        </p:blipFill>
        <p:spPr bwMode="auto">
          <a:xfrm>
            <a:off x="838200" y="1295400"/>
            <a:ext cx="70866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38800"/>
          </a:xfrm>
        </p:spPr>
        <p:txBody>
          <a:bodyPr>
            <a:normAutofit/>
          </a:bodyPr>
          <a:lstStyle/>
          <a:p>
            <a:pPr>
              <a:buNone/>
            </a:pPr>
            <a:r>
              <a:rPr lang="en-US" sz="2400" b="1" dirty="0" smtClean="0">
                <a:latin typeface="Times New Roman" pitchFamily="18" charset="0"/>
                <a:cs typeface="Times New Roman" pitchFamily="18" charset="0"/>
              </a:rPr>
              <a:t>Explanation of Tape Movement for string “ 1010100” </a:t>
            </a:r>
          </a:p>
          <a:p>
            <a:pPr>
              <a:buNone/>
            </a:pPr>
            <a:endParaRPr lang="en-US" sz="2400" dirty="0" smtClean="0">
              <a:latin typeface="Times New Roman" pitchFamily="18" charset="0"/>
              <a:cs typeface="Times New Roman" pitchFamily="18" charset="0"/>
            </a:endParaRPr>
          </a:p>
          <a:p>
            <a:pPr marL="457200" indent="-228600">
              <a:buAutoNum type="arabicPeriod"/>
            </a:pPr>
            <a:r>
              <a:rPr lang="en-US" sz="2400" dirty="0" smtClean="0"/>
              <a:t>Input is given as "1010100" (scan string from right to left)</a:t>
            </a:r>
          </a:p>
          <a:p>
            <a:pPr marL="457200" indent="-228600">
              <a:buAutoNum type="arabicPeriod"/>
            </a:pPr>
            <a:r>
              <a:rPr lang="en-US" sz="2400" dirty="0" smtClean="0"/>
              <a:t>Pass two '0's from right</a:t>
            </a:r>
          </a:p>
          <a:p>
            <a:pPr marL="457200" indent="-228600">
              <a:buAutoNum type="arabicPeriod"/>
            </a:pPr>
            <a:r>
              <a:rPr lang="en-US" sz="2400" dirty="0" smtClean="0"/>
              <a:t>Pass '1' after that</a:t>
            </a:r>
          </a:p>
          <a:p>
            <a:pPr marL="457200" indent="-228600">
              <a:buAutoNum type="arabicPeriod"/>
            </a:pPr>
            <a:r>
              <a:rPr lang="en-US" sz="2400" dirty="0" smtClean="0"/>
              <a:t>Take complement of '0' = '1‘</a:t>
            </a:r>
          </a:p>
          <a:p>
            <a:pPr marL="457200" indent="-228600">
              <a:buAutoNum type="arabicPeriod"/>
            </a:pPr>
            <a:r>
              <a:rPr lang="en-US" sz="2400" dirty="0" smtClean="0"/>
              <a:t>Take complement of '1' = '0‘</a:t>
            </a:r>
          </a:p>
          <a:p>
            <a:pPr marL="457200" indent="-228600">
              <a:buAutoNum type="arabicPeriod"/>
            </a:pPr>
            <a:r>
              <a:rPr lang="en-US" sz="2400" dirty="0" smtClean="0"/>
              <a:t>Take complement of '0' = '1‘</a:t>
            </a:r>
          </a:p>
          <a:p>
            <a:pPr marL="457200" indent="-228600">
              <a:buAutoNum type="arabicPeriod"/>
            </a:pPr>
            <a:r>
              <a:rPr lang="en-US" sz="2400" dirty="0" smtClean="0"/>
              <a:t>Take complement of '1' = '0‘</a:t>
            </a:r>
          </a:p>
          <a:p>
            <a:pPr marL="457200" indent="-228600">
              <a:buAutoNum type="arabicPeriod"/>
            </a:pPr>
            <a:r>
              <a:rPr lang="en-US" sz="2400" dirty="0" smtClean="0"/>
              <a:t>BLANK(in left) is reached when string is finished. So move to start of string(optional) by moving one step right.</a:t>
            </a:r>
          </a:p>
          <a:p>
            <a:pPr marL="457200" indent="-228600"/>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3200399"/>
          </a:xfrm>
        </p:spPr>
        <p:txBody>
          <a:bodyPr>
            <a:noAutofit/>
          </a:bodyPr>
          <a:lstStyle/>
          <a:p>
            <a:pPr>
              <a:buNone/>
            </a:pPr>
            <a:r>
              <a:rPr lang="en-US" sz="2000" b="1" dirty="0" smtClean="0">
                <a:latin typeface="Times New Roman" pitchFamily="18" charset="0"/>
                <a:cs typeface="Times New Roman" pitchFamily="18" charset="0"/>
              </a:rPr>
              <a:t>State Transition Diagram</a:t>
            </a:r>
          </a:p>
          <a:p>
            <a:pPr>
              <a:buNone/>
            </a:pPr>
            <a:r>
              <a:rPr lang="en-US" sz="2000" dirty="0" smtClean="0">
                <a:latin typeface="Times New Roman" pitchFamily="18" charset="0"/>
                <a:cs typeface="Times New Roman" pitchFamily="18" charset="0"/>
              </a:rPr>
              <a:t>We have designed state transition diagram for 2's complement  as follow:</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Go to right of string using state q0</a:t>
            </a:r>
          </a:p>
          <a:p>
            <a:pPr>
              <a:buNone/>
            </a:pPr>
            <a:r>
              <a:rPr lang="en-US" sz="2000" dirty="0" smtClean="0">
                <a:latin typeface="Times New Roman" pitchFamily="18" charset="0"/>
                <a:cs typeface="Times New Roman" pitchFamily="18" charset="0"/>
              </a:rPr>
              <a:t>	2.	When BLANK is reached take one step left</a:t>
            </a:r>
          </a:p>
          <a:p>
            <a:pPr>
              <a:buNone/>
            </a:pPr>
            <a:r>
              <a:rPr lang="en-US" sz="2000" dirty="0" smtClean="0">
                <a:latin typeface="Times New Roman" pitchFamily="18" charset="0"/>
                <a:cs typeface="Times New Roman" pitchFamily="18" charset="0"/>
              </a:rPr>
              <a:t>	3.	Start scanning string from right to left.</a:t>
            </a:r>
          </a:p>
          <a:p>
            <a:pPr>
              <a:buNone/>
            </a:pPr>
            <a:r>
              <a:rPr lang="en-US" sz="2000" dirty="0" smtClean="0">
                <a:latin typeface="Times New Roman" pitchFamily="18" charset="0"/>
                <a:cs typeface="Times New Roman" pitchFamily="18" charset="0"/>
              </a:rPr>
              <a:t>	4.	Pass all '0's and keep moving left.</a:t>
            </a:r>
          </a:p>
          <a:p>
            <a:pPr>
              <a:buNone/>
            </a:pPr>
            <a:r>
              <a:rPr lang="en-US" sz="2000" dirty="0" smtClean="0">
                <a:latin typeface="Times New Roman" pitchFamily="18" charset="0"/>
                <a:cs typeface="Times New Roman" pitchFamily="18" charset="0"/>
              </a:rPr>
              <a:t>	5.	 Pass single '1' and move left</a:t>
            </a:r>
          </a:p>
          <a:p>
            <a:pPr>
              <a:buNone/>
            </a:pPr>
            <a:r>
              <a:rPr lang="en-US" sz="2000" dirty="0" smtClean="0">
                <a:latin typeface="Times New Roman" pitchFamily="18" charset="0"/>
                <a:cs typeface="Times New Roman" pitchFamily="18" charset="0"/>
              </a:rPr>
              <a:t>	6.	 Take complement of '1' and '0' after that.</a:t>
            </a:r>
          </a:p>
          <a:p>
            <a:pPr>
              <a:buNone/>
            </a:pPr>
            <a:r>
              <a:rPr lang="en-US" sz="2000" dirty="0" smtClean="0">
                <a:latin typeface="Times New Roman" pitchFamily="18" charset="0"/>
                <a:cs typeface="Times New Roman" pitchFamily="18" charset="0"/>
              </a:rPr>
              <a:t>	7.	When BLANK(in left) is reached move one step right and point to 	start of string.</a:t>
            </a:r>
            <a:endParaRPr lang="en-US" sz="2000" dirty="0">
              <a:latin typeface="Times New Roman" pitchFamily="18" charset="0"/>
              <a:cs typeface="Times New Roman" pitchFamily="18" charset="0"/>
            </a:endParaRPr>
          </a:p>
        </p:txBody>
      </p:sp>
      <p:pic>
        <p:nvPicPr>
          <p:cNvPr id="58370" name="Picture 2" descr="https://scanftree.com/automata/images/turing_machine/turing_machine_state_diagram_for_2s_complement.png"/>
          <p:cNvPicPr>
            <a:picLocks noChangeAspect="1" noChangeArrowheads="1"/>
          </p:cNvPicPr>
          <p:nvPr/>
        </p:nvPicPr>
        <p:blipFill>
          <a:blip r:embed="rId2" cstate="print"/>
          <a:srcRect/>
          <a:stretch>
            <a:fillRect/>
          </a:stretch>
        </p:blipFill>
        <p:spPr bwMode="auto">
          <a:xfrm>
            <a:off x="914400" y="4114800"/>
            <a:ext cx="7324725" cy="216217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67400"/>
          </a:xfrm>
        </p:spPr>
        <p:txBody>
          <a:bodyPr>
            <a:normAutofit/>
          </a:bodyPr>
          <a:lstStyle/>
          <a:p>
            <a:pPr>
              <a:buNone/>
            </a:pPr>
            <a:r>
              <a:rPr lang="en-US" sz="2800" b="1" dirty="0" smtClean="0">
                <a:latin typeface="Times New Roman" pitchFamily="18" charset="0"/>
                <a:cs typeface="Times New Roman" pitchFamily="18" charset="0"/>
              </a:rPr>
              <a:t>Formal Definition of TM</a:t>
            </a:r>
          </a:p>
          <a:p>
            <a:pPr marL="0" indent="0">
              <a:buNone/>
            </a:pPr>
            <a:endParaRPr lang="en-US" sz="2400" dirty="0" smtClean="0">
              <a:latin typeface="Times New Roman" pitchFamily="18" charset="0"/>
              <a:cs typeface="Times New Roman" pitchFamily="18" charset="0"/>
            </a:endParaRPr>
          </a:p>
          <a:p>
            <a:pPr marL="0" indent="0">
              <a:buNone/>
            </a:pPr>
            <a:r>
              <a:rPr lang="en-US" sz="2400" dirty="0" smtClean="0">
                <a:latin typeface="Times New Roman" pitchFamily="18" charset="0"/>
                <a:cs typeface="Times New Roman" pitchFamily="18" charset="0"/>
              </a:rPr>
              <a:t>A Turing Machine can be formally described as a 7tuple M = (Q, </a:t>
            </a:r>
            <a:r>
              <a:rPr lang="el-GR" sz="2400" dirty="0" smtClean="0">
                <a:latin typeface="Times New Roman" pitchFamily="18" charset="0"/>
                <a:cs typeface="Times New Roman" pitchFamily="18" charset="0"/>
              </a:rPr>
              <a:t>Σ</a:t>
            </a:r>
            <a:r>
              <a:rPr lang="en-US" sz="2400" dirty="0" smtClean="0">
                <a:latin typeface="Times New Roman" pitchFamily="18" charset="0"/>
                <a:cs typeface="Times New Roman" pitchFamily="18" charset="0"/>
              </a:rPr>
              <a:t>, </a:t>
            </a:r>
            <a:r>
              <a:rPr lang="az-Cyrl-AZ" sz="2400" dirty="0" smtClean="0">
                <a:latin typeface="Times New Roman" pitchFamily="18" charset="0"/>
                <a:cs typeface="Times New Roman" pitchFamily="18" charset="0"/>
              </a:rPr>
              <a:t>Г</a:t>
            </a:r>
            <a:r>
              <a:rPr lang="en-US" sz="2400" dirty="0" smtClean="0">
                <a:latin typeface="Times New Roman" pitchFamily="18" charset="0"/>
                <a:cs typeface="Times New Roman" pitchFamily="18" charset="0"/>
              </a:rPr>
              <a:t>, </a:t>
            </a:r>
            <a:r>
              <a:rPr lang="el-GR" sz="2400" dirty="0" smtClean="0">
                <a:latin typeface="Times New Roman" pitchFamily="18" charset="0"/>
                <a:cs typeface="Times New Roman" pitchFamily="18" charset="0"/>
              </a:rPr>
              <a:t>δ</a:t>
            </a:r>
            <a:r>
              <a:rPr lang="en-US" sz="2400" dirty="0" smtClean="0">
                <a:latin typeface="Times New Roman" pitchFamily="18" charset="0"/>
                <a:cs typeface="Times New Roman" pitchFamily="18" charset="0"/>
              </a:rPr>
              <a:t>, </a:t>
            </a:r>
            <a:r>
              <a:rPr lang="en-US" sz="2400" dirty="0" smtClean="0"/>
              <a:t>q</a:t>
            </a:r>
            <a:r>
              <a:rPr lang="en-US" sz="2400" baseline="-25000" dirty="0" smtClean="0"/>
              <a:t>0, </a:t>
            </a:r>
            <a:r>
              <a:rPr lang="en-US" sz="2400" dirty="0" smtClean="0">
                <a:latin typeface="Times New Roman" pitchFamily="18" charset="0"/>
                <a:cs typeface="Times New Roman" pitchFamily="18" charset="0"/>
              </a:rPr>
              <a:t>B, F) where </a:t>
            </a:r>
          </a:p>
          <a:p>
            <a:pPr marL="1200150"/>
            <a:r>
              <a:rPr lang="en-US" sz="2400" b="1" dirty="0"/>
              <a:t>Q</a:t>
            </a:r>
            <a:r>
              <a:rPr lang="en-US" sz="2400" dirty="0"/>
              <a:t> is a finite set of </a:t>
            </a:r>
            <a:r>
              <a:rPr lang="en-US" sz="2400" dirty="0" smtClean="0"/>
              <a:t>states</a:t>
            </a:r>
          </a:p>
          <a:p>
            <a:pPr marL="1200150"/>
            <a:r>
              <a:rPr lang="en-US" sz="2400" dirty="0"/>
              <a:t> </a:t>
            </a:r>
            <a:r>
              <a:rPr lang="az-Cyrl-AZ" sz="2400" b="1" dirty="0" smtClean="0">
                <a:latin typeface="Times New Roman" pitchFamily="18" charset="0"/>
                <a:cs typeface="Times New Roman" pitchFamily="18" charset="0"/>
              </a:rPr>
              <a:t>Г</a:t>
            </a:r>
            <a:r>
              <a:rPr lang="az-Cyrl-AZ" sz="2400" dirty="0" smtClean="0">
                <a:latin typeface="Times New Roman" pitchFamily="18" charset="0"/>
                <a:cs typeface="Times New Roman" pitchFamily="18" charset="0"/>
              </a:rPr>
              <a:t> </a:t>
            </a:r>
            <a:r>
              <a:rPr lang="en-US" sz="2400" dirty="0" smtClean="0"/>
              <a:t>is </a:t>
            </a:r>
            <a:r>
              <a:rPr lang="en-US" sz="2400" dirty="0"/>
              <a:t>the tape </a:t>
            </a:r>
            <a:r>
              <a:rPr lang="en-US" sz="2400" dirty="0" smtClean="0"/>
              <a:t>alphabet</a:t>
            </a:r>
          </a:p>
          <a:p>
            <a:pPr marL="1200150"/>
            <a:r>
              <a:rPr lang="en-US" sz="2400" b="1" dirty="0" smtClean="0"/>
              <a:t>∑</a:t>
            </a:r>
            <a:r>
              <a:rPr lang="en-US" sz="2400" dirty="0"/>
              <a:t> is the input </a:t>
            </a:r>
            <a:r>
              <a:rPr lang="en-US" sz="2400" dirty="0" smtClean="0"/>
              <a:t>alphabet</a:t>
            </a:r>
          </a:p>
          <a:p>
            <a:pPr marL="1200150"/>
            <a:r>
              <a:rPr lang="en-US" sz="2400" b="1" dirty="0" smtClean="0"/>
              <a:t>δ</a:t>
            </a:r>
            <a:r>
              <a:rPr lang="en-US" sz="2400" dirty="0"/>
              <a:t> is a transition function; δ : Q × </a:t>
            </a:r>
            <a:r>
              <a:rPr lang="az-Cyrl-AZ" sz="2400" dirty="0" smtClean="0">
                <a:latin typeface="Times New Roman" pitchFamily="18" charset="0"/>
                <a:cs typeface="Times New Roman" pitchFamily="18" charset="0"/>
              </a:rPr>
              <a:t>Г</a:t>
            </a:r>
            <a:r>
              <a:rPr lang="en-US" sz="2400" dirty="0" smtClean="0"/>
              <a:t> </a:t>
            </a:r>
            <a:r>
              <a:rPr lang="en-US" sz="2400" dirty="0"/>
              <a:t>→ Q × </a:t>
            </a:r>
            <a:r>
              <a:rPr lang="az-Cyrl-AZ" sz="2400" dirty="0" smtClean="0">
                <a:latin typeface="Times New Roman" pitchFamily="18" charset="0"/>
                <a:cs typeface="Times New Roman" pitchFamily="18" charset="0"/>
              </a:rPr>
              <a:t>Г</a:t>
            </a:r>
            <a:r>
              <a:rPr lang="en-US" sz="2400" dirty="0" smtClean="0"/>
              <a:t> </a:t>
            </a:r>
            <a:r>
              <a:rPr lang="en-US" sz="2400" dirty="0"/>
              <a:t>× {</a:t>
            </a:r>
            <a:r>
              <a:rPr lang="en-US" sz="2400" dirty="0" err="1" smtClean="0"/>
              <a:t>Leftshift</a:t>
            </a:r>
            <a:r>
              <a:rPr lang="en-US" sz="2400" dirty="0"/>
              <a:t>, </a:t>
            </a:r>
            <a:r>
              <a:rPr lang="en-US" sz="2400" dirty="0" err="1" smtClean="0"/>
              <a:t>Rightshift</a:t>
            </a:r>
            <a:r>
              <a:rPr lang="en-US" sz="2400" dirty="0" smtClean="0"/>
              <a:t>}.</a:t>
            </a:r>
          </a:p>
          <a:p>
            <a:pPr marL="1200150"/>
            <a:r>
              <a:rPr lang="en-US" sz="2400" b="1" dirty="0" smtClean="0"/>
              <a:t>q</a:t>
            </a:r>
            <a:r>
              <a:rPr lang="en-US" sz="2400" b="1" baseline="-25000" dirty="0" smtClean="0"/>
              <a:t>0</a:t>
            </a:r>
            <a:r>
              <a:rPr lang="en-US" sz="2400" dirty="0"/>
              <a:t> is the initial </a:t>
            </a:r>
            <a:r>
              <a:rPr lang="en-US" sz="2400" dirty="0" smtClean="0"/>
              <a:t>state, </a:t>
            </a:r>
            <a:r>
              <a:rPr lang="en-US" sz="2400" b="1" dirty="0" smtClean="0"/>
              <a:t>q</a:t>
            </a:r>
            <a:r>
              <a:rPr lang="en-US" sz="2400" b="1" baseline="-25000" dirty="0" smtClean="0"/>
              <a:t>0 </a:t>
            </a:r>
            <a:r>
              <a:rPr lang="en-US" sz="2400" dirty="0" smtClean="0"/>
              <a:t>∈ Q</a:t>
            </a:r>
          </a:p>
          <a:p>
            <a:pPr marL="1200150"/>
            <a:r>
              <a:rPr lang="en-US" sz="2400" b="1" dirty="0" smtClean="0"/>
              <a:t>B</a:t>
            </a:r>
            <a:r>
              <a:rPr lang="en-US" sz="2400" dirty="0"/>
              <a:t> is the blank </a:t>
            </a:r>
            <a:r>
              <a:rPr lang="en-US" sz="2400" dirty="0" smtClean="0"/>
              <a:t>symbol , B ∈ </a:t>
            </a:r>
            <a:r>
              <a:rPr lang="az-Cyrl-AZ" sz="2400" dirty="0" smtClean="0">
                <a:latin typeface="Times New Roman" pitchFamily="18" charset="0"/>
                <a:cs typeface="Times New Roman" pitchFamily="18" charset="0"/>
              </a:rPr>
              <a:t>Г</a:t>
            </a:r>
            <a:endParaRPr lang="en-US" sz="2400" dirty="0" smtClean="0"/>
          </a:p>
          <a:p>
            <a:pPr marL="1200150"/>
            <a:r>
              <a:rPr lang="en-US" sz="2400" b="1" dirty="0" smtClean="0"/>
              <a:t>F</a:t>
            </a:r>
            <a:r>
              <a:rPr lang="en-US" sz="2400" dirty="0"/>
              <a:t> is the set of final </a:t>
            </a:r>
            <a:r>
              <a:rPr lang="en-US" sz="2400" dirty="0" smtClean="0"/>
              <a:t>states, F ∈ Q </a:t>
            </a:r>
            <a:endParaRPr lang="en-US" sz="2400" dirty="0"/>
          </a:p>
          <a:p>
            <a:endParaRPr lang="en-US" sz="2800" dirty="0" smtClean="0">
              <a:latin typeface="Times New Roman" pitchFamily="18" charset="0"/>
              <a:cs typeface="Times New Roman" pitchFamily="18" charset="0"/>
            </a:endParaRPr>
          </a:p>
          <a:p>
            <a:pPr>
              <a:buNone/>
            </a:pPr>
            <a:endParaRPr lang="en-US" sz="2800" b="1" dirty="0" smtClean="0">
              <a:latin typeface="Times New Roman" pitchFamily="18" charset="0"/>
              <a:cs typeface="Times New Roman" pitchFamily="18" charset="0"/>
            </a:endParaRPr>
          </a:p>
          <a:p>
            <a:pPr>
              <a:buNone/>
            </a:pPr>
            <a:endParaRPr lang="en-US" sz="2800" b="1" dirty="0" smtClean="0">
              <a:latin typeface="Times New Roman" pitchFamily="18" charset="0"/>
              <a:cs typeface="Times New Roman" pitchFamily="18" charset="0"/>
            </a:endParaRPr>
          </a:p>
          <a:p>
            <a:pPr>
              <a:buNone/>
            </a:pPr>
            <a:endParaRPr lang="en-US"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486400"/>
          </a:xfrm>
        </p:spPr>
        <p:txBody>
          <a:bodyPr>
            <a:normAutofit/>
          </a:bodyPr>
          <a:lstStyle/>
          <a:p>
            <a:pPr algn="just">
              <a:buNone/>
            </a:pPr>
            <a:r>
              <a:rPr lang="en-US" sz="2800" b="1" dirty="0" smtClean="0">
                <a:solidFill>
                  <a:srgbClr val="C00000"/>
                </a:solidFill>
                <a:latin typeface="Times New Roman" pitchFamily="18" charset="0"/>
                <a:cs typeface="Times New Roman" pitchFamily="18" charset="0"/>
              </a:rPr>
              <a:t>Turing machine as Comparator</a:t>
            </a:r>
          </a:p>
          <a:p>
            <a:pPr algn="just">
              <a:buNone/>
            </a:pPr>
            <a:endParaRPr lang="en-US" sz="2400" b="1" dirty="0" smtClean="0">
              <a:latin typeface="Times New Roman" pitchFamily="18" charset="0"/>
              <a:cs typeface="Times New Roman" pitchFamily="18" charset="0"/>
            </a:endParaRPr>
          </a:p>
          <a:p>
            <a:pPr algn="just">
              <a:buNone/>
            </a:pPr>
            <a:r>
              <a:rPr lang="en-US" sz="2400" b="1" dirty="0" smtClean="0">
                <a:latin typeface="Times New Roman" pitchFamily="18" charset="0"/>
                <a:cs typeface="Times New Roman" pitchFamily="18" charset="0"/>
              </a:rPr>
              <a:t>Approach for Comparator</a:t>
            </a:r>
            <a:endParaRPr lang="en-US" sz="2400" dirty="0" smtClean="0">
              <a:latin typeface="Times New Roman" pitchFamily="18" charset="0"/>
              <a:cs typeface="Times New Roman" pitchFamily="18" charset="0"/>
            </a:endParaRPr>
          </a:p>
          <a:p>
            <a:pPr indent="-114300" algn="just">
              <a:buNone/>
            </a:pPr>
            <a:r>
              <a:rPr lang="en-US" sz="2400" dirty="0" smtClean="0">
                <a:latin typeface="Times New Roman" pitchFamily="18" charset="0"/>
                <a:cs typeface="Times New Roman" pitchFamily="18" charset="0"/>
              </a:rPr>
              <a:t>1.   Matching two numbers by comparing '1's	</a:t>
            </a:r>
          </a:p>
          <a:p>
            <a:pPr marL="685800" indent="-457200" algn="just">
              <a:buAutoNum type="arabicPeriod" startAt="2"/>
            </a:pPr>
            <a:r>
              <a:rPr lang="en-US" sz="2400" dirty="0" smtClean="0">
                <a:latin typeface="Times New Roman" pitchFamily="18" charset="0"/>
                <a:cs typeface="Times New Roman" pitchFamily="18" charset="0"/>
              </a:rPr>
              <a:t>Example: 11101111 (3 and 4): compare '1's by marking 	them 'X' and 'Y' respectively</a:t>
            </a:r>
          </a:p>
          <a:p>
            <a:pPr marL="685800" indent="-457200" algn="just">
              <a:buAutoNum type="arabicPeriod" startAt="2"/>
            </a:pPr>
            <a:r>
              <a:rPr lang="en-US" sz="2400" dirty="0" smtClean="0">
                <a:latin typeface="Times New Roman" pitchFamily="18" charset="0"/>
                <a:cs typeface="Times New Roman" pitchFamily="18" charset="0"/>
              </a:rPr>
              <a:t>If '1's are remaining in left of '0' and in right of '0', '1' are finished, then </a:t>
            </a:r>
            <a:r>
              <a:rPr lang="en-US" sz="2400" dirty="0" err="1" smtClean="0">
                <a:latin typeface="Times New Roman" pitchFamily="18" charset="0"/>
                <a:cs typeface="Times New Roman" pitchFamily="18" charset="0"/>
              </a:rPr>
              <a:t>formar</a:t>
            </a:r>
            <a:r>
              <a:rPr lang="en-US" sz="2400" dirty="0" smtClean="0">
                <a:latin typeface="Times New Roman" pitchFamily="18" charset="0"/>
                <a:cs typeface="Times New Roman" pitchFamily="18" charset="0"/>
              </a:rPr>
              <a:t> is greater</a:t>
            </a:r>
          </a:p>
          <a:p>
            <a:pPr marL="685800" indent="-457200" algn="just">
              <a:buAutoNum type="arabicPeriod" startAt="2"/>
            </a:pPr>
            <a:r>
              <a:rPr lang="en-US" sz="2400" dirty="0" smtClean="0">
                <a:latin typeface="Times New Roman" pitchFamily="18" charset="0"/>
                <a:cs typeface="Times New Roman" pitchFamily="18" charset="0"/>
              </a:rPr>
              <a:t>If '1's are remaining in right of '0' and in left of '0', '1' are finished, then later is greater</a:t>
            </a:r>
          </a:p>
          <a:p>
            <a:pPr marL="685800" indent="-457200" algn="just">
              <a:buAutoNum type="arabicPeriod" startAt="2"/>
            </a:pPr>
            <a:r>
              <a:rPr lang="en-US" sz="2400" dirty="0" smtClean="0">
                <a:latin typeface="Times New Roman" pitchFamily="18" charset="0"/>
                <a:cs typeface="Times New Roman" pitchFamily="18" charset="0"/>
              </a:rPr>
              <a:t>If both '1' are finished then numbers are equal</a:t>
            </a:r>
          </a:p>
          <a:p>
            <a:pPr algn="just"/>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457200"/>
            <a:ext cx="5132302" cy="461665"/>
          </a:xfrm>
          <a:prstGeom prst="rect">
            <a:avLst/>
          </a:prstGeom>
        </p:spPr>
        <p:txBody>
          <a:bodyPr wrap="none">
            <a:spAutoFit/>
          </a:bodyPr>
          <a:lstStyle/>
          <a:p>
            <a:r>
              <a:rPr lang="nb-NO" sz="2400" b="1" dirty="0" smtClean="0">
                <a:latin typeface="Times New Roman" pitchFamily="18" charset="0"/>
                <a:cs typeface="Times New Roman" pitchFamily="18" charset="0"/>
              </a:rPr>
              <a:t>TAPE movement for string "110111":</a:t>
            </a:r>
            <a:endParaRPr lang="en-US" sz="2400" dirty="0">
              <a:latin typeface="Times New Roman" pitchFamily="18" charset="0"/>
              <a:cs typeface="Times New Roman" pitchFamily="18" charset="0"/>
            </a:endParaRPr>
          </a:p>
        </p:txBody>
      </p:sp>
      <p:pic>
        <p:nvPicPr>
          <p:cNvPr id="62466" name="Picture 2"/>
          <p:cNvPicPr>
            <a:picLocks noChangeAspect="1" noChangeArrowheads="1"/>
          </p:cNvPicPr>
          <p:nvPr/>
        </p:nvPicPr>
        <p:blipFill>
          <a:blip r:embed="rId2" cstate="print"/>
          <a:srcRect/>
          <a:stretch>
            <a:fillRect/>
          </a:stretch>
        </p:blipFill>
        <p:spPr bwMode="auto">
          <a:xfrm>
            <a:off x="990600" y="1295400"/>
            <a:ext cx="61722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Autofit/>
          </a:bodyPr>
          <a:lstStyle/>
          <a:p>
            <a:pPr>
              <a:buNone/>
            </a:pPr>
            <a:r>
              <a:rPr lang="en-US" sz="2200" b="1" dirty="0" smtClean="0">
                <a:latin typeface="Times New Roman" pitchFamily="18" charset="0"/>
                <a:cs typeface="Times New Roman" pitchFamily="18" charset="0"/>
              </a:rPr>
              <a:t>Explanation of TAPE movement</a:t>
            </a:r>
          </a:p>
          <a:p>
            <a:pPr>
              <a:buNone/>
            </a:pPr>
            <a:r>
              <a:rPr lang="en-US" sz="2200" b="1"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1.  Input is given as "110111" (2 and 2)</a:t>
            </a:r>
          </a:p>
          <a:p>
            <a:pPr>
              <a:buNone/>
            </a:pPr>
            <a:r>
              <a:rPr lang="en-US" sz="2200" dirty="0" smtClean="0">
                <a:latin typeface="Times New Roman" pitchFamily="18" charset="0"/>
                <a:cs typeface="Times New Roman" pitchFamily="18" charset="0"/>
              </a:rPr>
              <a:t>	2.  Scan string from left to right</a:t>
            </a:r>
          </a:p>
          <a:p>
            <a:pPr>
              <a:buNone/>
            </a:pPr>
            <a:r>
              <a:rPr lang="en-US" sz="2200" dirty="0" smtClean="0">
                <a:latin typeface="Times New Roman" pitchFamily="18" charset="0"/>
                <a:cs typeface="Times New Roman" pitchFamily="18" charset="0"/>
              </a:rPr>
              <a:t>	3.  Mark '1' as 'X' and then move to right</a:t>
            </a:r>
          </a:p>
          <a:p>
            <a:pPr>
              <a:buNone/>
            </a:pPr>
            <a:r>
              <a:rPr lang="en-US" sz="2200" dirty="0" smtClean="0">
                <a:latin typeface="Times New Roman" pitchFamily="18" charset="0"/>
                <a:cs typeface="Times New Roman" pitchFamily="18" charset="0"/>
              </a:rPr>
              <a:t>	4.  Reach right of '0' and mark '1' as 'X' and move left</a:t>
            </a:r>
          </a:p>
          <a:p>
            <a:pPr>
              <a:buNone/>
            </a:pPr>
            <a:r>
              <a:rPr lang="en-US" sz="2200" dirty="0" smtClean="0">
                <a:latin typeface="Times New Roman" pitchFamily="18" charset="0"/>
                <a:cs typeface="Times New Roman" pitchFamily="18" charset="0"/>
              </a:rPr>
              <a:t>	5.  Reach 'X' in left of '0' and move one step right</a:t>
            </a:r>
          </a:p>
          <a:p>
            <a:pPr>
              <a:buNone/>
            </a:pPr>
            <a:r>
              <a:rPr lang="en-US" sz="2200" dirty="0" smtClean="0">
                <a:latin typeface="Times New Roman" pitchFamily="18" charset="0"/>
                <a:cs typeface="Times New Roman" pitchFamily="18" charset="0"/>
              </a:rPr>
              <a:t>	6.   Again mark '1' as 'X' and then move to right</a:t>
            </a:r>
          </a:p>
          <a:p>
            <a:pPr>
              <a:buNone/>
            </a:pPr>
            <a:r>
              <a:rPr lang="en-US" sz="2200" dirty="0" smtClean="0">
                <a:latin typeface="Times New Roman" pitchFamily="18" charset="0"/>
                <a:cs typeface="Times New Roman" pitchFamily="18" charset="0"/>
              </a:rPr>
              <a:t>	7.   Reach right of '0' and pass 'X', mark '1' as 'X' and move left</a:t>
            </a:r>
          </a:p>
          <a:p>
            <a:pPr>
              <a:buNone/>
            </a:pPr>
            <a:r>
              <a:rPr lang="en-US" sz="2200" dirty="0" smtClean="0">
                <a:latin typeface="Times New Roman" pitchFamily="18" charset="0"/>
                <a:cs typeface="Times New Roman" pitchFamily="18" charset="0"/>
              </a:rPr>
              <a:t>	8.   Reach 'X' in left of '0'(passing 'Y', '0' and '1')and move one 	step right</a:t>
            </a:r>
          </a:p>
          <a:p>
            <a:pPr>
              <a:buNone/>
            </a:pPr>
            <a:r>
              <a:rPr lang="en-US" sz="2200" dirty="0" smtClean="0">
                <a:latin typeface="Times New Roman" pitchFamily="18" charset="0"/>
                <a:cs typeface="Times New Roman" pitchFamily="18" charset="0"/>
              </a:rPr>
              <a:t>	9.   As '0' is there after 'X' that means all '1's are finished before '0‘</a:t>
            </a:r>
          </a:p>
          <a:p>
            <a:pPr>
              <a:buNone/>
            </a:pPr>
            <a:r>
              <a:rPr lang="en-US" sz="2200" dirty="0" smtClean="0">
                <a:latin typeface="Times New Roman" pitchFamily="18" charset="0"/>
                <a:cs typeface="Times New Roman" pitchFamily="18" charset="0"/>
              </a:rPr>
              <a:t>	10. Check for '1' in right of '0‘</a:t>
            </a:r>
          </a:p>
          <a:p>
            <a:pPr>
              <a:buNone/>
            </a:pPr>
            <a:r>
              <a:rPr lang="en-US" sz="2200" dirty="0" smtClean="0">
                <a:latin typeface="Times New Roman" pitchFamily="18" charset="0"/>
                <a:cs typeface="Times New Roman" pitchFamily="18" charset="0"/>
              </a:rPr>
              <a:t>	11.  Pass '0', 'X' and there is '1' remaining that means second number 	is greater than first one.</a:t>
            </a:r>
          </a:p>
          <a:p>
            <a:pPr>
              <a:buNone/>
            </a:pPr>
            <a:r>
              <a:rPr lang="en-US" sz="2200" dirty="0" smtClean="0">
                <a:latin typeface="Times New Roman" pitchFamily="18" charset="0"/>
                <a:cs typeface="Times New Roman" pitchFamily="18" charset="0"/>
              </a:rPr>
              <a:t>	</a:t>
            </a:r>
            <a:r>
              <a:rPr lang="en-US" sz="2200" dirty="0" smtClean="0">
                <a:solidFill>
                  <a:srgbClr val="0070C0"/>
                </a:solidFill>
                <a:latin typeface="Times New Roman" pitchFamily="18" charset="0"/>
                <a:cs typeface="Times New Roman" pitchFamily="18" charset="0"/>
              </a:rPr>
              <a:t>12.  And final state for this will be "a&lt;b"</a:t>
            </a:r>
          </a:p>
          <a:p>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229600" cy="1785104"/>
          </a:xfrm>
          <a:prstGeom prst="rect">
            <a:avLst/>
          </a:prstGeom>
        </p:spPr>
        <p:txBody>
          <a:bodyPr wrap="square">
            <a:spAutoFit/>
          </a:bodyPr>
          <a:lstStyle/>
          <a:p>
            <a:r>
              <a:rPr lang="en-US" sz="2200" b="1" dirty="0" smtClean="0">
                <a:latin typeface="Times New Roman" pitchFamily="18" charset="0"/>
                <a:cs typeface="Times New Roman" pitchFamily="18" charset="0"/>
              </a:rPr>
              <a:t>State Transition Diagram</a:t>
            </a: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We have designed state transition diagram for adder as follows:</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Comparator for a = b</a:t>
            </a:r>
          </a:p>
          <a:p>
            <a:endParaRPr lang="en-US" sz="2200" b="1"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      1.  This concept is similar to </a:t>
            </a:r>
            <a:r>
              <a:rPr lang="en-US" sz="2200" dirty="0" err="1" smtClean="0">
                <a:latin typeface="Times New Roman" pitchFamily="18" charset="0"/>
                <a:cs typeface="Times New Roman" pitchFamily="18" charset="0"/>
              </a:rPr>
              <a:t>a</a:t>
            </a:r>
            <a:r>
              <a:rPr lang="en-US" sz="2200" baseline="30000" dirty="0" err="1" smtClean="0">
                <a:latin typeface="Times New Roman" pitchFamily="18" charset="0"/>
                <a:cs typeface="Times New Roman" pitchFamily="18" charset="0"/>
              </a:rPr>
              <a:t>n</a:t>
            </a:r>
            <a:r>
              <a:rPr lang="en-US" sz="2200" dirty="0" err="1" smtClean="0">
                <a:latin typeface="Times New Roman" pitchFamily="18" charset="0"/>
                <a:cs typeface="Times New Roman" pitchFamily="18" charset="0"/>
              </a:rPr>
              <a:t>b</a:t>
            </a:r>
            <a:r>
              <a:rPr lang="en-US" sz="2200" baseline="30000" dirty="0" err="1" smtClean="0">
                <a:latin typeface="Times New Roman" pitchFamily="18" charset="0"/>
                <a:cs typeface="Times New Roman" pitchFamily="18" charset="0"/>
              </a:rPr>
              <a:t>n</a:t>
            </a:r>
            <a:endParaRPr lang="en-US" sz="2200" dirty="0">
              <a:latin typeface="Times New Roman" pitchFamily="18" charset="0"/>
              <a:cs typeface="Times New Roman" pitchFamily="18" charset="0"/>
            </a:endParaRPr>
          </a:p>
        </p:txBody>
      </p:sp>
      <p:pic>
        <p:nvPicPr>
          <p:cNvPr id="63490" name="Picture 2" descr="https://scanftree.com/automata/images/turing_machine/turing_machine_state_diagram_for_comparator_a_equal_to_b.png"/>
          <p:cNvPicPr>
            <a:picLocks noChangeAspect="1" noChangeArrowheads="1"/>
          </p:cNvPicPr>
          <p:nvPr/>
        </p:nvPicPr>
        <p:blipFill>
          <a:blip r:embed="rId2" cstate="print"/>
          <a:srcRect/>
          <a:stretch>
            <a:fillRect/>
          </a:stretch>
        </p:blipFill>
        <p:spPr bwMode="auto">
          <a:xfrm>
            <a:off x="457200" y="2209800"/>
            <a:ext cx="8181975" cy="4238626"/>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467600" cy="1107996"/>
          </a:xfrm>
          <a:prstGeom prst="rect">
            <a:avLst/>
          </a:prstGeom>
        </p:spPr>
        <p:txBody>
          <a:bodyPr wrap="square">
            <a:spAutoFit/>
          </a:bodyPr>
          <a:lstStyle/>
          <a:p>
            <a:r>
              <a:rPr lang="en-US" sz="2200" b="1" dirty="0" smtClean="0">
                <a:latin typeface="Times New Roman" pitchFamily="18" charset="0"/>
                <a:cs typeface="Times New Roman" pitchFamily="18" charset="0"/>
              </a:rPr>
              <a:t>       Comparator for a &lt; b</a:t>
            </a:r>
          </a:p>
          <a:p>
            <a:endParaRPr lang="en-US" sz="2200" b="1"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 2.  When all '1's are finished in left of '0'</a:t>
            </a:r>
            <a:endParaRPr lang="en-US" sz="2200" dirty="0">
              <a:latin typeface="Times New Roman" pitchFamily="18" charset="0"/>
              <a:cs typeface="Times New Roman" pitchFamily="18" charset="0"/>
            </a:endParaRPr>
          </a:p>
        </p:txBody>
      </p:sp>
      <p:pic>
        <p:nvPicPr>
          <p:cNvPr id="67586" name="Picture 2" descr="https://scanftree.com/automata/images/turing_machine/turing_machine_state_diagram_for_comparator_a_less_than_b.png"/>
          <p:cNvPicPr>
            <a:picLocks noChangeAspect="1" noChangeArrowheads="1"/>
          </p:cNvPicPr>
          <p:nvPr/>
        </p:nvPicPr>
        <p:blipFill>
          <a:blip r:embed="rId2" cstate="print"/>
          <a:srcRect/>
          <a:stretch>
            <a:fillRect/>
          </a:stretch>
        </p:blipFill>
        <p:spPr bwMode="auto">
          <a:xfrm>
            <a:off x="381000" y="2209800"/>
            <a:ext cx="8382000" cy="3895725"/>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7772400" cy="1107996"/>
          </a:xfrm>
          <a:prstGeom prst="rect">
            <a:avLst/>
          </a:prstGeom>
        </p:spPr>
        <p:txBody>
          <a:bodyPr wrap="square">
            <a:spAutoFit/>
          </a:bodyPr>
          <a:lstStyle/>
          <a:p>
            <a:r>
              <a:rPr lang="en-US" sz="2200" b="1" dirty="0" smtClean="0">
                <a:latin typeface="Times New Roman" pitchFamily="18" charset="0"/>
                <a:cs typeface="Times New Roman" pitchFamily="18" charset="0"/>
              </a:rPr>
              <a:t>	Comparator for a &gt; b</a:t>
            </a:r>
          </a:p>
          <a:p>
            <a:endParaRPr lang="en-US" sz="2200" b="1"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  3. When all '1's are finished in right of '0'</a:t>
            </a:r>
            <a:endParaRPr lang="en-US" sz="2200" dirty="0">
              <a:latin typeface="Times New Roman" pitchFamily="18" charset="0"/>
              <a:cs typeface="Times New Roman" pitchFamily="18" charset="0"/>
            </a:endParaRPr>
          </a:p>
        </p:txBody>
      </p:sp>
      <p:pic>
        <p:nvPicPr>
          <p:cNvPr id="68610" name="Picture 2" descr="https://scanftree.com/automata/images/turing_machine/turing_machine_state_diagram_for_comparator_a_greater_than_b.png"/>
          <p:cNvPicPr>
            <a:picLocks noChangeAspect="1" noChangeArrowheads="1"/>
          </p:cNvPicPr>
          <p:nvPr/>
        </p:nvPicPr>
        <p:blipFill>
          <a:blip r:embed="rId2" cstate="print"/>
          <a:srcRect/>
          <a:stretch>
            <a:fillRect/>
          </a:stretch>
        </p:blipFill>
        <p:spPr bwMode="auto">
          <a:xfrm>
            <a:off x="304800" y="2286000"/>
            <a:ext cx="8382000" cy="2809876"/>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533400"/>
            <a:ext cx="4261103" cy="461665"/>
          </a:xfrm>
          <a:prstGeom prst="rect">
            <a:avLst/>
          </a:prstGeom>
        </p:spPr>
        <p:txBody>
          <a:bodyPr wrap="none">
            <a:spAutoFit/>
          </a:bodyPr>
          <a:lstStyle/>
          <a:p>
            <a:r>
              <a:rPr lang="en-US" sz="2400" b="1" dirty="0" smtClean="0">
                <a:latin typeface="Times New Roman" pitchFamily="18" charset="0"/>
                <a:cs typeface="Times New Roman" pitchFamily="18" charset="0"/>
              </a:rPr>
              <a:t>4. Final version of Comparator</a:t>
            </a:r>
            <a:endParaRPr lang="en-US" sz="2400" dirty="0">
              <a:latin typeface="Times New Roman" pitchFamily="18" charset="0"/>
              <a:cs typeface="Times New Roman" pitchFamily="18" charset="0"/>
            </a:endParaRPr>
          </a:p>
        </p:txBody>
      </p:sp>
      <p:pic>
        <p:nvPicPr>
          <p:cNvPr id="69634" name="Picture 2" descr="https://scanftree.com/automata/images/turing_machine/turing_machine_state_diagram_for_comparator.png"/>
          <p:cNvPicPr>
            <a:picLocks noChangeAspect="1" noChangeArrowheads="1"/>
          </p:cNvPicPr>
          <p:nvPr/>
        </p:nvPicPr>
        <p:blipFill>
          <a:blip r:embed="rId2" cstate="print"/>
          <a:srcRect/>
          <a:stretch>
            <a:fillRect/>
          </a:stretch>
        </p:blipFill>
        <p:spPr bwMode="auto">
          <a:xfrm>
            <a:off x="457200" y="1371600"/>
            <a:ext cx="8229600" cy="4648200"/>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800600"/>
          </a:xfrm>
        </p:spPr>
        <p:txBody>
          <a:bodyPr>
            <a:noAutofit/>
          </a:bodyPr>
          <a:lstStyle/>
          <a:p>
            <a:pPr algn="just">
              <a:buNone/>
            </a:pPr>
            <a:r>
              <a:rPr lang="en-US" sz="2400" dirty="0" smtClean="0">
                <a:latin typeface="Times New Roman" pitchFamily="18" charset="0"/>
                <a:cs typeface="Times New Roman" pitchFamily="18" charset="0"/>
              </a:rPr>
              <a:t>Construction of Turing Machine is a process of writing out the</a:t>
            </a:r>
          </a:p>
          <a:p>
            <a:pPr marL="0" indent="0" algn="just">
              <a:buNone/>
            </a:pPr>
            <a:r>
              <a:rPr lang="en-US" sz="2400" dirty="0" smtClean="0">
                <a:latin typeface="Times New Roman" pitchFamily="18" charset="0"/>
                <a:cs typeface="Times New Roman" pitchFamily="18" charset="0"/>
              </a:rPr>
              <a:t>complete set of states and next move functions. This is totally a conceptual phenomenon. The </a:t>
            </a:r>
            <a:r>
              <a:rPr lang="en-US" sz="2400" dirty="0" err="1" smtClean="0">
                <a:latin typeface="Times New Roman" pitchFamily="18" charset="0"/>
                <a:cs typeface="Times New Roman" pitchFamily="18" charset="0"/>
              </a:rPr>
              <a:t>turing</a:t>
            </a:r>
            <a:r>
              <a:rPr lang="en-US" sz="2400" dirty="0" smtClean="0">
                <a:latin typeface="Times New Roman" pitchFamily="18" charset="0"/>
                <a:cs typeface="Times New Roman" pitchFamily="18" charset="0"/>
              </a:rPr>
              <a:t> machine can be designed with the help of some component  tools. Let us discuss some of these tools.</a:t>
            </a:r>
          </a:p>
          <a:p>
            <a:pPr lvl="1" algn="just">
              <a:buFont typeface="Courier New" pitchFamily="49" charset="0"/>
              <a:buChar char="o"/>
            </a:pPr>
            <a:endParaRPr lang="en-US" sz="2400" dirty="0" smtClean="0">
              <a:latin typeface="Times New Roman" pitchFamily="18" charset="0"/>
              <a:cs typeface="Times New Roman" pitchFamily="18" charset="0"/>
            </a:endParaRPr>
          </a:p>
          <a:p>
            <a:pPr lvl="2" algn="just">
              <a:buFont typeface="Courier New" pitchFamily="49" charset="0"/>
              <a:buChar char="o"/>
            </a:pPr>
            <a:r>
              <a:rPr lang="en-US" dirty="0" smtClean="0">
                <a:latin typeface="Times New Roman" pitchFamily="18" charset="0"/>
                <a:cs typeface="Times New Roman" pitchFamily="18" charset="0"/>
              </a:rPr>
              <a:t>   Storage in Finite Control</a:t>
            </a:r>
          </a:p>
          <a:p>
            <a:pPr lvl="2" algn="just">
              <a:buFont typeface="Courier New" pitchFamily="49" charset="0"/>
              <a:buChar char="o"/>
            </a:pPr>
            <a:r>
              <a:rPr lang="en-US" dirty="0" smtClean="0">
                <a:latin typeface="Times New Roman" pitchFamily="18" charset="0"/>
                <a:cs typeface="Times New Roman" pitchFamily="18" charset="0"/>
              </a:rPr>
              <a:t>   Multi Track</a:t>
            </a:r>
          </a:p>
          <a:p>
            <a:pPr lvl="2" algn="just">
              <a:buFont typeface="Courier New" pitchFamily="49" charset="0"/>
              <a:buChar char="o"/>
            </a:pPr>
            <a:r>
              <a:rPr lang="en-US" dirty="0" smtClean="0">
                <a:latin typeface="Times New Roman" pitchFamily="18" charset="0"/>
                <a:cs typeface="Times New Roman" pitchFamily="18" charset="0"/>
              </a:rPr>
              <a:t>   Checking off symbols</a:t>
            </a:r>
          </a:p>
          <a:p>
            <a:pPr lvl="2" algn="just">
              <a:buFont typeface="Courier New" pitchFamily="49" charset="0"/>
              <a:buChar char="o"/>
            </a:pPr>
            <a:r>
              <a:rPr lang="en-US" dirty="0" smtClean="0">
                <a:latin typeface="Times New Roman" pitchFamily="18" charset="0"/>
                <a:cs typeface="Times New Roman" pitchFamily="18" charset="0"/>
              </a:rPr>
              <a:t>    Subroutine</a:t>
            </a:r>
            <a:endParaRPr lang="en-US"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1731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TECHNIQUES FOR TURING MACHINE CONSTRUCTION</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562600"/>
          </a:xfrm>
        </p:spPr>
        <p:txBody>
          <a:bodyPr>
            <a:normAutofit/>
          </a:bodyPr>
          <a:lstStyle/>
          <a:p>
            <a:pPr algn="just">
              <a:buFont typeface="Courier New" pitchFamily="49" charset="0"/>
              <a:buChar char="o"/>
            </a:pPr>
            <a:r>
              <a:rPr lang="en-US" sz="2800" u="sng" dirty="0" smtClean="0">
                <a:latin typeface="Times New Roman" pitchFamily="18" charset="0"/>
                <a:cs typeface="Times New Roman" pitchFamily="18" charset="0"/>
              </a:rPr>
              <a:t>Storage in Finite Control</a:t>
            </a:r>
          </a:p>
          <a:p>
            <a:pPr lvl="2" algn="just">
              <a:buFont typeface="Wingdings" pitchFamily="2" charset="2"/>
              <a:buChar char="ü"/>
            </a:pPr>
            <a:r>
              <a:rPr lang="en-US" dirty="0" smtClean="0">
                <a:latin typeface="Times New Roman" pitchFamily="18" charset="0"/>
                <a:cs typeface="Times New Roman" pitchFamily="18" charset="0"/>
              </a:rPr>
              <a:t>  The model of </a:t>
            </a:r>
            <a:r>
              <a:rPr lang="en-US" dirty="0" err="1" smtClean="0">
                <a:latin typeface="Times New Roman" pitchFamily="18" charset="0"/>
                <a:cs typeface="Times New Roman" pitchFamily="18" charset="0"/>
              </a:rPr>
              <a:t>turing</a:t>
            </a:r>
            <a:r>
              <a:rPr lang="en-US" dirty="0" smtClean="0">
                <a:latin typeface="Times New Roman" pitchFamily="18" charset="0"/>
                <a:cs typeface="Times New Roman" pitchFamily="18" charset="0"/>
              </a:rPr>
              <a:t> machine has a finite control. </a:t>
            </a:r>
          </a:p>
          <a:p>
            <a:pPr lvl="2" algn="just">
              <a:buFont typeface="Wingdings" pitchFamily="2" charset="2"/>
              <a:buChar char="ü"/>
            </a:pPr>
            <a:r>
              <a:rPr lang="en-US" dirty="0" smtClean="0">
                <a:latin typeface="Times New Roman" pitchFamily="18" charset="0"/>
                <a:cs typeface="Times New Roman" pitchFamily="18" charset="0"/>
              </a:rPr>
              <a:t>This finite control can be use to hold some amount of information. </a:t>
            </a:r>
          </a:p>
          <a:p>
            <a:pPr lvl="2" algn="just">
              <a:buFont typeface="Wingdings" pitchFamily="2" charset="2"/>
              <a:buChar char="ü"/>
            </a:pPr>
            <a:r>
              <a:rPr lang="en-US" dirty="0" smtClean="0">
                <a:latin typeface="Times New Roman" pitchFamily="18" charset="0"/>
                <a:cs typeface="Times New Roman" pitchFamily="18" charset="0"/>
              </a:rPr>
              <a:t>The finite stores the information in pair of elements such as the current state and current symbol pointed by the tape head. </a:t>
            </a:r>
          </a:p>
          <a:p>
            <a:pPr lvl="2" algn="just">
              <a:buFont typeface="Wingdings" pitchFamily="2" charset="2"/>
              <a:buChar char="ü"/>
            </a:pPr>
            <a:r>
              <a:rPr lang="en-US" dirty="0" smtClean="0">
                <a:latin typeface="Times New Roman" pitchFamily="18" charset="0"/>
                <a:cs typeface="Times New Roman" pitchFamily="18" charset="0"/>
              </a:rPr>
              <a:t>This is just a conceptual arrangement.</a:t>
            </a:r>
          </a:p>
          <a:p>
            <a:pPr algn="just">
              <a:buNone/>
            </a:pPr>
            <a:r>
              <a:rPr lang="en-US" sz="2400" dirty="0" smtClean="0">
                <a:latin typeface="Times New Roman" pitchFamily="18" charset="0"/>
                <a:cs typeface="Times New Roman" pitchFamily="18" charset="0"/>
              </a:rPr>
              <a:t>		        Ex: δ(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,0] , 1) = (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,1] , ∆ , R)</a:t>
            </a:r>
          </a:p>
          <a:p>
            <a:pPr algn="just">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ie</a:t>
            </a:r>
            <a:r>
              <a:rPr lang="en-US" sz="2400" dirty="0" smtClean="0">
                <a:latin typeface="Times New Roman" pitchFamily="18" charset="0"/>
                <a:cs typeface="Times New Roman" pitchFamily="18" charset="0"/>
              </a:rPr>
              <a:t>) finite control shows initial state as q</a:t>
            </a:r>
            <a:r>
              <a:rPr lang="en-US" sz="2400" baseline="-25000" dirty="0" smtClean="0">
                <a:latin typeface="Times New Roman" pitchFamily="18" charset="0"/>
                <a:cs typeface="Times New Roman" pitchFamily="18" charset="0"/>
              </a:rPr>
              <a:t>0 </a:t>
            </a:r>
            <a:r>
              <a:rPr lang="en-US" sz="2400" dirty="0" smtClean="0">
                <a:latin typeface="Times New Roman" pitchFamily="18" charset="0"/>
                <a:cs typeface="Times New Roman" pitchFamily="18" charset="0"/>
              </a:rPr>
              <a:t>– stores 		       current symbol 0.</a:t>
            </a:r>
          </a:p>
          <a:p>
            <a:pPr algn="just">
              <a:buNone/>
            </a:pPr>
            <a:r>
              <a:rPr lang="en-US" sz="2400" dirty="0" smtClean="0">
                <a:latin typeface="Times New Roman" pitchFamily="18" charset="0"/>
                <a:cs typeface="Times New Roman" pitchFamily="18" charset="0"/>
              </a:rPr>
              <a:t>			       If  reads 1, - machine goes to next state q</a:t>
            </a:r>
            <a:r>
              <a:rPr lang="en-US" sz="2400" baseline="-25000" dirty="0" smtClean="0">
                <a:latin typeface="Times New Roman" pitchFamily="18" charset="0"/>
                <a:cs typeface="Times New Roman" pitchFamily="18" charset="0"/>
              </a:rPr>
              <a:t>1 </a:t>
            </a:r>
            <a:r>
              <a:rPr lang="en-US" sz="2400" dirty="0" smtClean="0">
                <a:latin typeface="Times New Roman" pitchFamily="18" charset="0"/>
                <a:cs typeface="Times New Roman" pitchFamily="18" charset="0"/>
              </a:rPr>
              <a:t>–		       replace that 1 by  ∆  and moves right.</a:t>
            </a:r>
          </a:p>
          <a:p>
            <a:pPr lvl="2" algn="just">
              <a:buFont typeface="Wingdings" pitchFamily="2" charset="2"/>
              <a:buChar char="ü"/>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1"/>
            <a:ext cx="8229600" cy="5257800"/>
          </a:xfrm>
        </p:spPr>
        <p:txBody>
          <a:bodyPr>
            <a:normAutofit/>
          </a:bodyPr>
          <a:lstStyle/>
          <a:p>
            <a:pPr>
              <a:buFont typeface="Courier New" pitchFamily="49" charset="0"/>
              <a:buChar char="o"/>
            </a:pPr>
            <a:r>
              <a:rPr lang="en-US" sz="2800" u="sng" dirty="0" smtClean="0">
                <a:latin typeface="Times New Roman" pitchFamily="18" charset="0"/>
                <a:cs typeface="Times New Roman" pitchFamily="18" charset="0"/>
              </a:rPr>
              <a:t> Multi Tracks</a:t>
            </a:r>
          </a:p>
          <a:p>
            <a:pPr lvl="2">
              <a:buFont typeface="Wingdings" pitchFamily="2" charset="2"/>
              <a:buChar char="ü"/>
            </a:pPr>
            <a:r>
              <a:rPr lang="en-US"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If the input tape is divided into multiple tracks then the                             input tape will be as follows  </a:t>
            </a:r>
            <a:endParaRPr lang="en-US" sz="22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2514600" y="1828800"/>
          <a:ext cx="3581403" cy="1188720"/>
        </p:xfrm>
        <a:graphic>
          <a:graphicData uri="http://schemas.openxmlformats.org/drawingml/2006/table">
            <a:tbl>
              <a:tblPr firstRow="1" bandRow="1">
                <a:tableStyleId>{5940675A-B579-460E-94D1-54222C63F5DA}</a:tableStyleId>
              </a:tblPr>
              <a:tblGrid>
                <a:gridCol w="511629"/>
                <a:gridCol w="511629"/>
                <a:gridCol w="511629"/>
                <a:gridCol w="511629"/>
                <a:gridCol w="511629"/>
                <a:gridCol w="511629"/>
                <a:gridCol w="511629"/>
              </a:tblGrid>
              <a:tr h="3048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 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r>
              <a:tr h="304800">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r>
              <a:tr h="304800">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1</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r>
            </a:tbl>
          </a:graphicData>
        </a:graphic>
      </p:graphicFrame>
      <p:graphicFrame>
        <p:nvGraphicFramePr>
          <p:cNvPr id="6" name="Table 5"/>
          <p:cNvGraphicFramePr>
            <a:graphicFrameLocks noGrp="1"/>
          </p:cNvGraphicFramePr>
          <p:nvPr/>
        </p:nvGraphicFramePr>
        <p:xfrm>
          <a:off x="3276600" y="4038600"/>
          <a:ext cx="2133600" cy="457200"/>
        </p:xfrm>
        <a:graphic>
          <a:graphicData uri="http://schemas.openxmlformats.org/drawingml/2006/table">
            <a:tbl>
              <a:tblPr firstRow="1" bandRow="1">
                <a:tableStyleId>{5940675A-B579-460E-94D1-54222C63F5DA}</a:tableStyleId>
              </a:tblPr>
              <a:tblGrid>
                <a:gridCol w="2133600"/>
              </a:tblGrid>
              <a:tr h="457200">
                <a:tc>
                  <a:txBody>
                    <a:bodyPr/>
                    <a:lstStyle/>
                    <a:p>
                      <a:pPr algn="ctr"/>
                      <a:r>
                        <a:rPr lang="en-US" sz="2400" b="1" dirty="0" smtClean="0">
                          <a:latin typeface="Times New Roman" pitchFamily="18" charset="0"/>
                          <a:cs typeface="Times New Roman" pitchFamily="18" charset="0"/>
                        </a:rPr>
                        <a:t>Finite Control</a:t>
                      </a:r>
                      <a:endParaRPr lang="en-US" sz="2400" b="1" dirty="0">
                        <a:latin typeface="Times New Roman" pitchFamily="18" charset="0"/>
                        <a:cs typeface="Times New Roman" pitchFamily="18" charset="0"/>
                      </a:endParaRPr>
                    </a:p>
                  </a:txBody>
                  <a:tcPr/>
                </a:tc>
              </a:tr>
            </a:tbl>
          </a:graphicData>
        </a:graphic>
      </p:graphicFrame>
      <p:grpSp>
        <p:nvGrpSpPr>
          <p:cNvPr id="9" name="Group 8"/>
          <p:cNvGrpSpPr/>
          <p:nvPr/>
        </p:nvGrpSpPr>
        <p:grpSpPr>
          <a:xfrm>
            <a:off x="4038600" y="3048000"/>
            <a:ext cx="533400" cy="914400"/>
            <a:chOff x="4572000" y="3581400"/>
            <a:chExt cx="457200" cy="990600"/>
          </a:xfrm>
        </p:grpSpPr>
        <p:sp>
          <p:nvSpPr>
            <p:cNvPr id="7" name="Rectangle 6"/>
            <p:cNvSpPr/>
            <p:nvPr/>
          </p:nvSpPr>
          <p:spPr>
            <a:xfrm>
              <a:off x="4572000" y="3962400"/>
              <a:ext cx="457200" cy="609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Up Arrow 7"/>
            <p:cNvSpPr/>
            <p:nvPr/>
          </p:nvSpPr>
          <p:spPr>
            <a:xfrm>
              <a:off x="4648200" y="3581400"/>
              <a:ext cx="228600" cy="381000"/>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70657" name="Rectangle 1"/>
          <p:cNvSpPr>
            <a:spLocks noChangeArrowheads="1"/>
          </p:cNvSpPr>
          <p:nvPr/>
        </p:nvSpPr>
        <p:spPr bwMode="auto">
          <a:xfrm>
            <a:off x="381000" y="4703615"/>
            <a:ext cx="83058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input tape has multiple tracks on 1</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st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tape. Input placed surrounded by # and $.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77165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Unary no equivalent to 5 -1</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st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track  ;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77165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Unary no 2 –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nd</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track</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77165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If construct TM subtracts 2 from 5 we get answer on 3r track. 3 in unary form. Thus this TM is for subtracting  2 unary numbers with help of multiple tracks.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944562"/>
          </a:xfrm>
        </p:spPr>
        <p:style>
          <a:lnRef idx="3">
            <a:schemeClr val="lt1"/>
          </a:lnRef>
          <a:fillRef idx="1">
            <a:schemeClr val="accent4"/>
          </a:fillRef>
          <a:effectRef idx="1">
            <a:schemeClr val="accent4"/>
          </a:effectRef>
          <a:fontRef idx="minor">
            <a:schemeClr val="lt1"/>
          </a:fontRef>
        </p:style>
        <p:txBody>
          <a:bodyPr/>
          <a:lstStyle/>
          <a:p>
            <a:r>
              <a:rPr lang="en-US" dirty="0" smtClean="0"/>
              <a:t>MODEL OF TURING MACHINE</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533400" y="1295400"/>
            <a:ext cx="7848600" cy="25146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457200" y="3810001"/>
            <a:ext cx="8153400" cy="30480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153400" cy="5867400"/>
          </a:xfrm>
        </p:spPr>
        <p:txBody>
          <a:bodyPr>
            <a:noAutofit/>
          </a:bodyPr>
          <a:lstStyle/>
          <a:p>
            <a:pPr>
              <a:buFont typeface="Courier New" pitchFamily="49" charset="0"/>
              <a:buChar char="o"/>
            </a:pPr>
            <a:r>
              <a:rPr lang="en-US" sz="2800" u="sng" dirty="0" smtClean="0">
                <a:latin typeface="Times New Roman" pitchFamily="18" charset="0"/>
                <a:cs typeface="Times New Roman" pitchFamily="18" charset="0"/>
              </a:rPr>
              <a:t>Checking Off Symbols</a:t>
            </a:r>
          </a:p>
          <a:p>
            <a:pPr lvl="1" algn="just">
              <a:buFont typeface="Wingdings" pitchFamily="2" charset="2"/>
              <a:buChar char="ü"/>
            </a:pPr>
            <a:r>
              <a:rPr lang="en-US" sz="2400" dirty="0" smtClean="0">
                <a:latin typeface="Times New Roman" pitchFamily="18" charset="0"/>
                <a:cs typeface="Times New Roman" pitchFamily="18" charset="0"/>
              </a:rPr>
              <a:t>  Effective way of recognizing language by TM. Symbols   	placed on input tape. Symbol read is marked by any 	special character. tape head can move to right or left.</a:t>
            </a:r>
          </a:p>
          <a:p>
            <a:pPr lvl="1" algn="just">
              <a:buFont typeface="Wingdings" pitchFamily="2" charset="2"/>
              <a:buChar char="ü"/>
            </a:pPr>
            <a:r>
              <a:rPr lang="en-US" sz="2400" dirty="0" smtClean="0">
                <a:latin typeface="Times New Roman" pitchFamily="18" charset="0"/>
                <a:cs typeface="Times New Roman" pitchFamily="18" charset="0"/>
              </a:rPr>
              <a:t>  Ex: TM construction for  L= {w c w | w ε (</a:t>
            </a:r>
            <a:r>
              <a:rPr lang="en-US" sz="2400" dirty="0" err="1" smtClean="0">
                <a:latin typeface="Times New Roman" pitchFamily="18" charset="0"/>
                <a:cs typeface="Times New Roman" pitchFamily="18" charset="0"/>
              </a:rPr>
              <a:t>a+b</a:t>
            </a:r>
            <a:r>
              <a:rPr lang="en-US" sz="2400" dirty="0" smtClean="0">
                <a:latin typeface="Times New Roman" pitchFamily="18" charset="0"/>
                <a:cs typeface="Times New Roman" pitchFamily="18" charset="0"/>
              </a:rPr>
              <a:t>)</a:t>
            </a:r>
            <a:r>
              <a:rPr lang="en-US" sz="2400" baseline="300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t>
            </a:r>
          </a:p>
          <a:p>
            <a:pPr lvl="1" algn="just">
              <a:buFont typeface="Wingdings" pitchFamily="2" charset="2"/>
              <a:buChar char="ü"/>
            </a:pPr>
            <a:r>
              <a:rPr lang="en-US" sz="2400" dirty="0" smtClean="0">
                <a:latin typeface="Times New Roman" pitchFamily="18" charset="0"/>
                <a:cs typeface="Times New Roman" pitchFamily="18" charset="0"/>
              </a:rPr>
              <a:t>  In this language input set is Σ={</a:t>
            </a:r>
            <a:r>
              <a:rPr lang="en-US" sz="2400" dirty="0" err="1" smtClean="0">
                <a:latin typeface="Times New Roman" pitchFamily="18" charset="0"/>
                <a:cs typeface="Times New Roman" pitchFamily="18" charset="0"/>
              </a:rPr>
              <a:t>a,b</a:t>
            </a:r>
            <a:r>
              <a:rPr lang="en-US" sz="2400" dirty="0" smtClean="0">
                <a:latin typeface="Times New Roman" pitchFamily="18" charset="0"/>
                <a:cs typeface="Times New Roman" pitchFamily="18" charset="0"/>
              </a:rPr>
              <a:t>}, string has two   	distinct parts separated by c</a:t>
            </a:r>
          </a:p>
          <a:p>
            <a:pPr lvl="1" algn="just">
              <a:buFont typeface="Wingdings" pitchFamily="2" charset="2"/>
              <a:buChar char="ü"/>
            </a:pPr>
            <a:r>
              <a:rPr lang="en-US" sz="2400" dirty="0" smtClean="0">
                <a:latin typeface="Times New Roman" pitchFamily="18" charset="0"/>
                <a:cs typeface="Times New Roman" pitchFamily="18" charset="0"/>
              </a:rPr>
              <a:t>   In checking-off symbols, each symbol is  marked by 	special character. </a:t>
            </a:r>
          </a:p>
          <a:p>
            <a:pPr lvl="1" algn="just">
              <a:buFont typeface="Wingdings" pitchFamily="2" charset="2"/>
              <a:buChar char="ü"/>
            </a:pPr>
            <a:r>
              <a:rPr lang="en-US" sz="2400" dirty="0" smtClean="0">
                <a:latin typeface="Times New Roman" pitchFamily="18" charset="0"/>
                <a:cs typeface="Times New Roman" pitchFamily="18" charset="0"/>
              </a:rPr>
              <a:t>   Logic: mark 1</a:t>
            </a:r>
            <a:r>
              <a:rPr lang="en-US" sz="2400" baseline="30000" dirty="0" smtClean="0">
                <a:latin typeface="Times New Roman" pitchFamily="18" charset="0"/>
                <a:cs typeface="Times New Roman" pitchFamily="18" charset="0"/>
              </a:rPr>
              <a:t>st</a:t>
            </a:r>
            <a:r>
              <a:rPr lang="en-US" sz="2400" dirty="0" smtClean="0">
                <a:latin typeface="Times New Roman" pitchFamily="18" charset="0"/>
                <a:cs typeface="Times New Roman" pitchFamily="18" charset="0"/>
              </a:rPr>
              <a:t> character and move to right till we     	 not get c. The first letter after c will be compared with   	 marked letter. If same as we 	marked then mark this 	symbol too otherwise </a:t>
            </a:r>
            <a:r>
              <a:rPr lang="en-US" sz="2400" dirty="0" err="1" smtClean="0">
                <a:latin typeface="Times New Roman" pitchFamily="18" charset="0"/>
                <a:cs typeface="Times New Roman" pitchFamily="18" charset="0"/>
              </a:rPr>
              <a:t>goto</a:t>
            </a:r>
            <a:r>
              <a:rPr lang="en-US" sz="2400" dirty="0" smtClean="0">
                <a:latin typeface="Times New Roman" pitchFamily="18" charset="0"/>
                <a:cs typeface="Times New Roman" pitchFamily="18" charset="0"/>
              </a:rPr>
              <a:t>  reject state.</a:t>
            </a:r>
          </a:p>
          <a:p>
            <a:endParaRPr lang="en-US" sz="2800" dirty="0">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219200" y="5334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graphicFrame>
        <p:nvGraphicFramePr>
          <p:cNvPr id="5" name="Content Placeholder 3"/>
          <p:cNvGraphicFramePr>
            <a:graphicFrameLocks/>
          </p:cNvGraphicFramePr>
          <p:nvPr/>
        </p:nvGraphicFramePr>
        <p:xfrm>
          <a:off x="1219200" y="14478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9" name="Straight Arrow Connector 8"/>
          <p:cNvCxnSpPr/>
          <p:nvPr/>
        </p:nvCxnSpPr>
        <p:spPr>
          <a:xfrm flipV="1">
            <a:off x="1524000" y="1905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66800" y="2286000"/>
            <a:ext cx="2119491"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Read a and mark it</a:t>
            </a:r>
            <a:endParaRPr lang="en-US" sz="2000" dirty="0">
              <a:latin typeface="Times New Roman" pitchFamily="18" charset="0"/>
              <a:cs typeface="Times New Roman" pitchFamily="18" charset="0"/>
            </a:endParaRPr>
          </a:p>
        </p:txBody>
      </p:sp>
      <p:graphicFrame>
        <p:nvGraphicFramePr>
          <p:cNvPr id="11" name="Content Placeholder 3"/>
          <p:cNvGraphicFramePr>
            <a:graphicFrameLocks/>
          </p:cNvGraphicFramePr>
          <p:nvPr/>
        </p:nvGraphicFramePr>
        <p:xfrm>
          <a:off x="1295400" y="28956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2" name="Straight Arrow Connector 11"/>
          <p:cNvCxnSpPr/>
          <p:nvPr/>
        </p:nvCxnSpPr>
        <p:spPr>
          <a:xfrm flipV="1">
            <a:off x="2286000" y="3352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3" name="Content Placeholder 3"/>
          <p:cNvGraphicFramePr>
            <a:graphicFrameLocks/>
          </p:cNvGraphicFramePr>
          <p:nvPr/>
        </p:nvGraphicFramePr>
        <p:xfrm>
          <a:off x="1295400" y="39624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4" name="Straight Arrow Connector 13"/>
          <p:cNvCxnSpPr/>
          <p:nvPr/>
        </p:nvCxnSpPr>
        <p:spPr>
          <a:xfrm flipV="1">
            <a:off x="2971800" y="4419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6" name="Content Placeholder 3"/>
          <p:cNvGraphicFramePr>
            <a:graphicFrameLocks/>
          </p:cNvGraphicFramePr>
          <p:nvPr/>
        </p:nvGraphicFramePr>
        <p:xfrm>
          <a:off x="1371600" y="51054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7" name="Straight Arrow Connector 16"/>
          <p:cNvCxnSpPr/>
          <p:nvPr/>
        </p:nvCxnSpPr>
        <p:spPr>
          <a:xfrm flipV="1">
            <a:off x="3733800" y="5562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1066800" y="5334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3" name="Straight Arrow Connector 2"/>
          <p:cNvCxnSpPr/>
          <p:nvPr/>
        </p:nvCxnSpPr>
        <p:spPr>
          <a:xfrm flipV="1">
            <a:off x="4038600" y="990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352800" y="1371600"/>
            <a:ext cx="2707793"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It is same as marked one</a:t>
            </a:r>
            <a:endParaRPr lang="en-US" sz="2000" dirty="0">
              <a:latin typeface="Times New Roman" pitchFamily="18" charset="0"/>
              <a:cs typeface="Times New Roman" pitchFamily="18" charset="0"/>
            </a:endParaRPr>
          </a:p>
        </p:txBody>
      </p:sp>
      <p:graphicFrame>
        <p:nvGraphicFramePr>
          <p:cNvPr id="5" name="Content Placeholder 3"/>
          <p:cNvGraphicFramePr>
            <a:graphicFrameLocks/>
          </p:cNvGraphicFramePr>
          <p:nvPr/>
        </p:nvGraphicFramePr>
        <p:xfrm>
          <a:off x="1143000" y="1981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graphicFrame>
        <p:nvGraphicFramePr>
          <p:cNvPr id="6" name="Content Placeholder 3"/>
          <p:cNvGraphicFramePr>
            <a:graphicFrameLocks/>
          </p:cNvGraphicFramePr>
          <p:nvPr/>
        </p:nvGraphicFramePr>
        <p:xfrm>
          <a:off x="1066800" y="30480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7" name="Straight Arrow Connector 6"/>
          <p:cNvCxnSpPr/>
          <p:nvPr/>
        </p:nvCxnSpPr>
        <p:spPr>
          <a:xfrm flipV="1">
            <a:off x="3429000" y="2438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743200" y="35052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9" name="Content Placeholder 3"/>
          <p:cNvGraphicFramePr>
            <a:graphicFrameLocks/>
          </p:cNvGraphicFramePr>
          <p:nvPr/>
        </p:nvGraphicFramePr>
        <p:xfrm>
          <a:off x="1143000" y="4267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0" name="Straight Arrow Connector 9"/>
          <p:cNvCxnSpPr/>
          <p:nvPr/>
        </p:nvCxnSpPr>
        <p:spPr>
          <a:xfrm flipV="1">
            <a:off x="2057400" y="4724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1" name="Content Placeholder 3"/>
          <p:cNvGraphicFramePr>
            <a:graphicFrameLocks/>
          </p:cNvGraphicFramePr>
          <p:nvPr/>
        </p:nvGraphicFramePr>
        <p:xfrm>
          <a:off x="1295400" y="5410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2" name="Straight Arrow Connector 11"/>
          <p:cNvCxnSpPr/>
          <p:nvPr/>
        </p:nvCxnSpPr>
        <p:spPr>
          <a:xfrm flipV="1">
            <a:off x="2286000" y="5867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133600" y="6172200"/>
            <a:ext cx="944489"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Mark it</a:t>
            </a:r>
            <a:endParaRPr lang="en-US" sz="2000" dirty="0">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1066800" y="457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3" name="Straight Arrow Connector 2"/>
          <p:cNvCxnSpPr/>
          <p:nvPr/>
        </p:nvCxnSpPr>
        <p:spPr>
          <a:xfrm flipV="1">
            <a:off x="2743200" y="914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p:cNvGraphicFramePr>
            <a:graphicFrameLocks/>
          </p:cNvGraphicFramePr>
          <p:nvPr/>
        </p:nvGraphicFramePr>
        <p:xfrm>
          <a:off x="1219200" y="1600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5" name="Straight Arrow Connector 4"/>
          <p:cNvCxnSpPr/>
          <p:nvPr/>
        </p:nvCxnSpPr>
        <p:spPr>
          <a:xfrm flipV="1">
            <a:off x="3581400" y="2057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p:cNvGraphicFramePr>
          <p:nvPr/>
        </p:nvGraphicFramePr>
        <p:xfrm>
          <a:off x="1219200" y="2743200"/>
          <a:ext cx="6019803" cy="457200"/>
        </p:xfrm>
        <a:graphic>
          <a:graphicData uri="http://schemas.openxmlformats.org/drawingml/2006/table">
            <a:tbl>
              <a:tblPr firstRow="1" bandRow="1">
                <a:tableStyleId>{5C22544A-7EE6-4342-B048-85BDC9FD1C3A}</a:tableStyleId>
              </a:tblPr>
              <a:tblGrid>
                <a:gridCol w="668867"/>
                <a:gridCol w="668867"/>
                <a:gridCol w="668867"/>
                <a:gridCol w="668867"/>
                <a:gridCol w="668867"/>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b</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7" name="Straight Arrow Connector 6"/>
          <p:cNvCxnSpPr/>
          <p:nvPr/>
        </p:nvCxnSpPr>
        <p:spPr>
          <a:xfrm flipV="1">
            <a:off x="4876800" y="3200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8" name="Content Placeholder 3"/>
          <p:cNvGraphicFramePr>
            <a:graphicFrameLocks/>
          </p:cNvGraphicFramePr>
          <p:nvPr/>
        </p:nvGraphicFramePr>
        <p:xfrm>
          <a:off x="1371600" y="39624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9" name="Straight Arrow Connector 8"/>
          <p:cNvCxnSpPr/>
          <p:nvPr/>
        </p:nvCxnSpPr>
        <p:spPr>
          <a:xfrm flipV="1">
            <a:off x="4724400" y="4419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67200" y="4800600"/>
            <a:ext cx="3302507"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Mark it if it is same as marked</a:t>
            </a:r>
            <a:endParaRPr lang="en-US" sz="2000" dirty="0">
              <a:latin typeface="Times New Roman" pitchFamily="18" charset="0"/>
              <a:cs typeface="Times New Roman" pitchFamily="18" charset="0"/>
            </a:endParaRPr>
          </a:p>
        </p:txBody>
      </p:sp>
      <p:graphicFrame>
        <p:nvGraphicFramePr>
          <p:cNvPr id="11" name="Content Placeholder 3"/>
          <p:cNvGraphicFramePr>
            <a:graphicFrameLocks/>
          </p:cNvGraphicFramePr>
          <p:nvPr/>
        </p:nvGraphicFramePr>
        <p:xfrm>
          <a:off x="1600200" y="5410200"/>
          <a:ext cx="5710029" cy="457200"/>
        </p:xfrm>
        <a:graphic>
          <a:graphicData uri="http://schemas.openxmlformats.org/drawingml/2006/table">
            <a:tbl>
              <a:tblPr firstRow="1" bandRow="1">
                <a:tableStyleId>{5C22544A-7EE6-4342-B048-85BDC9FD1C3A}</a:tableStyleId>
              </a:tblPr>
              <a:tblGrid>
                <a:gridCol w="668867"/>
                <a:gridCol w="668867"/>
                <a:gridCol w="668867"/>
                <a:gridCol w="431799"/>
                <a:gridCol w="5961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2" name="Straight Arrow Connector 11"/>
          <p:cNvCxnSpPr/>
          <p:nvPr/>
        </p:nvCxnSpPr>
        <p:spPr>
          <a:xfrm flipV="1">
            <a:off x="4267200" y="5867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1371600" y="4572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3" name="Straight Arrow Connector 2"/>
          <p:cNvCxnSpPr/>
          <p:nvPr/>
        </p:nvCxnSpPr>
        <p:spPr>
          <a:xfrm flipV="1">
            <a:off x="3581400" y="914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p:cNvGraphicFramePr>
            <a:graphicFrameLocks/>
          </p:cNvGraphicFramePr>
          <p:nvPr/>
        </p:nvGraphicFramePr>
        <p:xfrm>
          <a:off x="1447800" y="13716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5" name="Straight Arrow Connector 4"/>
          <p:cNvCxnSpPr/>
          <p:nvPr/>
        </p:nvCxnSpPr>
        <p:spPr>
          <a:xfrm flipV="1">
            <a:off x="3124200" y="1828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p:cNvGraphicFramePr>
          <p:nvPr/>
        </p:nvGraphicFramePr>
        <p:xfrm>
          <a:off x="1371600" y="24384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7" name="Straight Arrow Connector 6"/>
          <p:cNvCxnSpPr/>
          <p:nvPr/>
        </p:nvCxnSpPr>
        <p:spPr>
          <a:xfrm flipV="1">
            <a:off x="2438400" y="2895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8" name="Content Placeholder 3"/>
          <p:cNvGraphicFramePr>
            <a:graphicFrameLocks/>
          </p:cNvGraphicFramePr>
          <p:nvPr/>
        </p:nvGraphicFramePr>
        <p:xfrm>
          <a:off x="1524000" y="35052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9" name="Straight Arrow Connector 8"/>
          <p:cNvCxnSpPr/>
          <p:nvPr/>
        </p:nvCxnSpPr>
        <p:spPr>
          <a:xfrm flipV="1">
            <a:off x="3810000" y="5181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0" name="Content Placeholder 3"/>
          <p:cNvGraphicFramePr>
            <a:graphicFrameLocks/>
          </p:cNvGraphicFramePr>
          <p:nvPr/>
        </p:nvGraphicFramePr>
        <p:xfrm>
          <a:off x="1524000" y="46482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1" name="Straight Arrow Connector 10"/>
          <p:cNvCxnSpPr/>
          <p:nvPr/>
        </p:nvCxnSpPr>
        <p:spPr>
          <a:xfrm flipV="1">
            <a:off x="3200400" y="3962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2" name="Content Placeholder 3"/>
          <p:cNvGraphicFramePr>
            <a:graphicFrameLocks/>
          </p:cNvGraphicFramePr>
          <p:nvPr/>
        </p:nvGraphicFramePr>
        <p:xfrm>
          <a:off x="1600200" y="58674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13" name="Straight Arrow Connector 12"/>
          <p:cNvCxnSpPr/>
          <p:nvPr/>
        </p:nvCxnSpPr>
        <p:spPr>
          <a:xfrm flipV="1">
            <a:off x="5638800" y="6248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1219200" y="7620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3" name="Straight Arrow Connector 2"/>
          <p:cNvCxnSpPr/>
          <p:nvPr/>
        </p:nvCxnSpPr>
        <p:spPr>
          <a:xfrm flipV="1">
            <a:off x="4572000" y="12192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 name="Content Placeholder 3"/>
          <p:cNvGraphicFramePr>
            <a:graphicFrameLocks/>
          </p:cNvGraphicFramePr>
          <p:nvPr/>
        </p:nvGraphicFramePr>
        <p:xfrm>
          <a:off x="1295400" y="19812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5" name="Straight Arrow Connector 4"/>
          <p:cNvCxnSpPr/>
          <p:nvPr/>
        </p:nvCxnSpPr>
        <p:spPr>
          <a:xfrm flipV="1">
            <a:off x="4038600" y="2438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Content Placeholder 3"/>
          <p:cNvGraphicFramePr>
            <a:graphicFrameLocks/>
          </p:cNvGraphicFramePr>
          <p:nvPr/>
        </p:nvGraphicFramePr>
        <p:xfrm>
          <a:off x="1371600" y="30480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7" name="Straight Arrow Connector 6"/>
          <p:cNvCxnSpPr/>
          <p:nvPr/>
        </p:nvCxnSpPr>
        <p:spPr>
          <a:xfrm flipV="1">
            <a:off x="3581400" y="35814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8" name="Content Placeholder 3"/>
          <p:cNvGraphicFramePr>
            <a:graphicFrameLocks/>
          </p:cNvGraphicFramePr>
          <p:nvPr/>
        </p:nvGraphicFramePr>
        <p:xfrm>
          <a:off x="1447800" y="4191000"/>
          <a:ext cx="5710029" cy="457200"/>
        </p:xfrm>
        <a:graphic>
          <a:graphicData uri="http://schemas.openxmlformats.org/drawingml/2006/table">
            <a:tbl>
              <a:tblPr firstRow="1" bandRow="1">
                <a:tableStyleId>{5C22544A-7EE6-4342-B048-85BDC9FD1C3A}</a:tableStyleId>
              </a:tblPr>
              <a:tblGrid>
                <a:gridCol w="668867"/>
                <a:gridCol w="668867"/>
                <a:gridCol w="668867"/>
                <a:gridCol w="507999"/>
                <a:gridCol w="519961"/>
                <a:gridCol w="668867"/>
                <a:gridCol w="668867"/>
                <a:gridCol w="668867"/>
                <a:gridCol w="668867"/>
              </a:tblGrid>
              <a:tr h="457200">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c</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sym typeface="Symbol"/>
                        </a:rPr>
                        <a:t></a:t>
                      </a:r>
                      <a:endParaRPr lang="en-US" sz="2000" b="1" dirty="0">
                        <a:latin typeface="Times New Roman" pitchFamily="18" charset="0"/>
                        <a:cs typeface="Times New Roman" pitchFamily="18" charset="0"/>
                      </a:endParaRPr>
                    </a:p>
                  </a:txBody>
                  <a:tcPr/>
                </a:tc>
              </a:tr>
            </a:tbl>
          </a:graphicData>
        </a:graphic>
      </p:graphicFrame>
      <p:cxnSp>
        <p:nvCxnSpPr>
          <p:cNvPr id="9" name="Straight Arrow Connector 8"/>
          <p:cNvCxnSpPr/>
          <p:nvPr/>
        </p:nvCxnSpPr>
        <p:spPr>
          <a:xfrm flipV="1">
            <a:off x="3048000" y="46482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753" name="Rectangle 1"/>
          <p:cNvSpPr>
            <a:spLocks noChangeArrowheads="1"/>
          </p:cNvSpPr>
          <p:nvPr/>
        </p:nvSpPr>
        <p:spPr bwMode="auto">
          <a:xfrm>
            <a:off x="685800" y="5413801"/>
            <a:ext cx="7848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Now machine goes to accept state.  Thus in this TM we are scanning each symbol and trying to recognize the string.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143000"/>
          <a:ext cx="4114796" cy="370840"/>
        </p:xfrm>
        <a:graphic>
          <a:graphicData uri="http://schemas.openxmlformats.org/drawingml/2006/table">
            <a:tbl>
              <a:tblPr firstRow="1" bandRow="1">
                <a:tableStyleId>{5C22544A-7EE6-4342-B048-85BDC9FD1C3A}</a:tableStyleId>
              </a:tblPr>
              <a:tblGrid>
                <a:gridCol w="587828"/>
                <a:gridCol w="587828"/>
                <a:gridCol w="587828"/>
                <a:gridCol w="587828"/>
                <a:gridCol w="587828"/>
                <a:gridCol w="587828"/>
                <a:gridCol w="587828"/>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r>
            </a:tbl>
          </a:graphicData>
        </a:graphic>
      </p:graphicFrame>
      <p:cxnSp>
        <p:nvCxnSpPr>
          <p:cNvPr id="4" name="Straight Arrow Connector 3"/>
          <p:cNvCxnSpPr/>
          <p:nvPr/>
        </p:nvCxnSpPr>
        <p:spPr>
          <a:xfrm flipV="1">
            <a:off x="1219200" y="1524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nvGraphicFramePr>
        <p:xfrm>
          <a:off x="381000" y="1905000"/>
          <a:ext cx="4114796" cy="365760"/>
        </p:xfrm>
        <a:graphic>
          <a:graphicData uri="http://schemas.openxmlformats.org/drawingml/2006/table">
            <a:tbl>
              <a:tblPr firstRow="1" bandRow="1">
                <a:tableStyleId>{5C22544A-7EE6-4342-B048-85BDC9FD1C3A}</a:tableStyleId>
              </a:tblPr>
              <a:tblGrid>
                <a:gridCol w="587828"/>
                <a:gridCol w="587828"/>
                <a:gridCol w="587828"/>
                <a:gridCol w="587828"/>
                <a:gridCol w="587828"/>
                <a:gridCol w="587828"/>
                <a:gridCol w="587828"/>
              </a:tblGrid>
              <a:tr h="1422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r>
            </a:tbl>
          </a:graphicData>
        </a:graphic>
      </p:graphicFrame>
      <p:cxnSp>
        <p:nvCxnSpPr>
          <p:cNvPr id="7" name="Straight Arrow Connector 6"/>
          <p:cNvCxnSpPr/>
          <p:nvPr/>
        </p:nvCxnSpPr>
        <p:spPr>
          <a:xfrm flipV="1">
            <a:off x="2438400" y="2286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876800" y="1828800"/>
            <a:ext cx="4267200" cy="646331"/>
          </a:xfrm>
          <a:prstGeom prst="rect">
            <a:avLst/>
          </a:prstGeom>
          <a:noFill/>
        </p:spPr>
        <p:txBody>
          <a:bodyPr wrap="square" rtlCol="0">
            <a:spAutoFit/>
          </a:bodyPr>
          <a:lstStyle/>
          <a:p>
            <a:r>
              <a:rPr lang="en-US" dirty="0" smtClean="0"/>
              <a:t>Mark this 1 with Y and copy it after Blank Space</a:t>
            </a:r>
          </a:p>
        </p:txBody>
      </p:sp>
      <p:graphicFrame>
        <p:nvGraphicFramePr>
          <p:cNvPr id="10" name="Table 9"/>
          <p:cNvGraphicFramePr>
            <a:graphicFrameLocks noGrp="1"/>
          </p:cNvGraphicFramePr>
          <p:nvPr/>
        </p:nvGraphicFramePr>
        <p:xfrm>
          <a:off x="533400" y="2590800"/>
          <a:ext cx="4114800" cy="370840"/>
        </p:xfrm>
        <a:graphic>
          <a:graphicData uri="http://schemas.openxmlformats.org/drawingml/2006/table">
            <a:tbl>
              <a:tblPr firstRow="1" bandRow="1">
                <a:tableStyleId>{5C22544A-7EE6-4342-B048-85BDC9FD1C3A}</a:tableStyleId>
              </a:tblPr>
              <a:tblGrid>
                <a:gridCol w="457200"/>
                <a:gridCol w="457200"/>
                <a:gridCol w="457200"/>
                <a:gridCol w="457200"/>
                <a:gridCol w="457200"/>
                <a:gridCol w="457200"/>
                <a:gridCol w="457200"/>
                <a:gridCol w="457200"/>
                <a:gridCol w="457200"/>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1" name="Straight Arrow Connector 10"/>
          <p:cNvCxnSpPr/>
          <p:nvPr/>
        </p:nvCxnSpPr>
        <p:spPr>
          <a:xfrm flipV="1">
            <a:off x="3962400" y="2971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2" name="Table 11"/>
          <p:cNvGraphicFramePr>
            <a:graphicFrameLocks noGrp="1"/>
          </p:cNvGraphicFramePr>
          <p:nvPr/>
        </p:nvGraphicFramePr>
        <p:xfrm>
          <a:off x="533400" y="3276600"/>
          <a:ext cx="4114800" cy="370840"/>
        </p:xfrm>
        <a:graphic>
          <a:graphicData uri="http://schemas.openxmlformats.org/drawingml/2006/table">
            <a:tbl>
              <a:tblPr firstRow="1" bandRow="1">
                <a:tableStyleId>{5C22544A-7EE6-4342-B048-85BDC9FD1C3A}</a:tableStyleId>
              </a:tblPr>
              <a:tblGrid>
                <a:gridCol w="457200"/>
                <a:gridCol w="457200"/>
                <a:gridCol w="457200"/>
                <a:gridCol w="457200"/>
                <a:gridCol w="457200"/>
                <a:gridCol w="457200"/>
                <a:gridCol w="457200"/>
                <a:gridCol w="457200"/>
                <a:gridCol w="457200"/>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3" name="Straight Arrow Connector 12"/>
          <p:cNvCxnSpPr/>
          <p:nvPr/>
        </p:nvCxnSpPr>
        <p:spPr>
          <a:xfrm flipV="1">
            <a:off x="2133600" y="3657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nvGraphicFramePr>
        <p:xfrm>
          <a:off x="533400" y="4191000"/>
          <a:ext cx="4114800" cy="370840"/>
        </p:xfrm>
        <a:graphic>
          <a:graphicData uri="http://schemas.openxmlformats.org/drawingml/2006/table">
            <a:tbl>
              <a:tblPr firstRow="1" bandRow="1">
                <a:tableStyleId>{5C22544A-7EE6-4342-B048-85BDC9FD1C3A}</a:tableStyleId>
              </a:tblPr>
              <a:tblGrid>
                <a:gridCol w="411480"/>
                <a:gridCol w="411480"/>
                <a:gridCol w="411480"/>
                <a:gridCol w="411480"/>
                <a:gridCol w="411480"/>
                <a:gridCol w="411480"/>
                <a:gridCol w="411480"/>
                <a:gridCol w="411480"/>
                <a:gridCol w="411480"/>
                <a:gridCol w="411480"/>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5" name="Straight Arrow Connector 14"/>
          <p:cNvCxnSpPr/>
          <p:nvPr/>
        </p:nvCxnSpPr>
        <p:spPr>
          <a:xfrm flipV="1">
            <a:off x="4038600" y="4572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6" name="Table 15"/>
          <p:cNvGraphicFramePr>
            <a:graphicFrameLocks noGrp="1"/>
          </p:cNvGraphicFramePr>
          <p:nvPr/>
        </p:nvGraphicFramePr>
        <p:xfrm>
          <a:off x="685800" y="5105400"/>
          <a:ext cx="4114800" cy="370840"/>
        </p:xfrm>
        <a:graphic>
          <a:graphicData uri="http://schemas.openxmlformats.org/drawingml/2006/table">
            <a:tbl>
              <a:tblPr firstRow="1" bandRow="1">
                <a:tableStyleId>{5C22544A-7EE6-4342-B048-85BDC9FD1C3A}</a:tableStyleId>
              </a:tblPr>
              <a:tblGrid>
                <a:gridCol w="411480"/>
                <a:gridCol w="411480"/>
                <a:gridCol w="411480"/>
                <a:gridCol w="411480"/>
                <a:gridCol w="411480"/>
                <a:gridCol w="411480"/>
                <a:gridCol w="411480"/>
                <a:gridCol w="411480"/>
                <a:gridCol w="411480"/>
                <a:gridCol w="411480"/>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7" name="Straight Arrow Connector 16"/>
          <p:cNvCxnSpPr/>
          <p:nvPr/>
        </p:nvCxnSpPr>
        <p:spPr>
          <a:xfrm flipV="1">
            <a:off x="2514600" y="5486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8" name="Table 17"/>
          <p:cNvGraphicFramePr>
            <a:graphicFrameLocks noGrp="1"/>
          </p:cNvGraphicFramePr>
          <p:nvPr/>
        </p:nvGraphicFramePr>
        <p:xfrm>
          <a:off x="609600" y="6019800"/>
          <a:ext cx="4114800" cy="370840"/>
        </p:xfrm>
        <a:graphic>
          <a:graphicData uri="http://schemas.openxmlformats.org/drawingml/2006/table">
            <a:tbl>
              <a:tblPr firstRow="1" bandRow="1">
                <a:tableStyleId>{5C22544A-7EE6-4342-B048-85BDC9FD1C3A}</a:tableStyleId>
              </a:tblPr>
              <a:tblGrid>
                <a:gridCol w="411480"/>
                <a:gridCol w="411480"/>
                <a:gridCol w="411480"/>
                <a:gridCol w="411480"/>
                <a:gridCol w="411480"/>
                <a:gridCol w="411480"/>
                <a:gridCol w="411480"/>
                <a:gridCol w="411480"/>
                <a:gridCol w="411480"/>
                <a:gridCol w="411480"/>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9" name="Straight Arrow Connector 18"/>
          <p:cNvCxnSpPr/>
          <p:nvPr/>
        </p:nvCxnSpPr>
        <p:spPr>
          <a:xfrm flipV="1">
            <a:off x="2895600" y="632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876800" y="3276600"/>
            <a:ext cx="4267200" cy="369332"/>
          </a:xfrm>
          <a:prstGeom prst="rect">
            <a:avLst/>
          </a:prstGeom>
          <a:noFill/>
        </p:spPr>
        <p:txBody>
          <a:bodyPr wrap="square" rtlCol="0">
            <a:spAutoFit/>
          </a:bodyPr>
          <a:lstStyle/>
          <a:p>
            <a:r>
              <a:rPr lang="en-US" dirty="0" smtClean="0"/>
              <a:t>Left move till Y reaches  </a:t>
            </a:r>
          </a:p>
        </p:txBody>
      </p:sp>
      <p:sp>
        <p:nvSpPr>
          <p:cNvPr id="21" name="TextBox 20"/>
          <p:cNvSpPr txBox="1"/>
          <p:nvPr/>
        </p:nvSpPr>
        <p:spPr>
          <a:xfrm>
            <a:off x="4876800" y="4114800"/>
            <a:ext cx="4267200" cy="646331"/>
          </a:xfrm>
          <a:prstGeom prst="rect">
            <a:avLst/>
          </a:prstGeom>
          <a:noFill/>
        </p:spPr>
        <p:txBody>
          <a:bodyPr wrap="square" rtlCol="0">
            <a:spAutoFit/>
          </a:bodyPr>
          <a:lstStyle/>
          <a:p>
            <a:r>
              <a:rPr lang="en-US" dirty="0" smtClean="0"/>
              <a:t>Mark 1 after Y as Y and copy that marked 1</a:t>
            </a:r>
          </a:p>
          <a:p>
            <a:r>
              <a:rPr lang="en-US" dirty="0" smtClean="0"/>
              <a:t>at last</a:t>
            </a:r>
          </a:p>
        </p:txBody>
      </p:sp>
      <p:sp>
        <p:nvSpPr>
          <p:cNvPr id="22" name="TextBox 21"/>
          <p:cNvSpPr txBox="1"/>
          <p:nvPr/>
        </p:nvSpPr>
        <p:spPr>
          <a:xfrm>
            <a:off x="4876800" y="5105400"/>
            <a:ext cx="4267200" cy="369332"/>
          </a:xfrm>
          <a:prstGeom prst="rect">
            <a:avLst/>
          </a:prstGeom>
          <a:noFill/>
        </p:spPr>
        <p:txBody>
          <a:bodyPr wrap="square" rtlCol="0">
            <a:spAutoFit/>
          </a:bodyPr>
          <a:lstStyle/>
          <a:p>
            <a:r>
              <a:rPr lang="en-US" dirty="0" smtClean="0"/>
              <a:t>Left move till Y reaches  </a:t>
            </a:r>
          </a:p>
        </p:txBody>
      </p:sp>
      <p:sp>
        <p:nvSpPr>
          <p:cNvPr id="23" name="TextBox 22"/>
          <p:cNvSpPr txBox="1"/>
          <p:nvPr/>
        </p:nvSpPr>
        <p:spPr>
          <a:xfrm>
            <a:off x="4876800" y="5791200"/>
            <a:ext cx="4267200" cy="646331"/>
          </a:xfrm>
          <a:prstGeom prst="rect">
            <a:avLst/>
          </a:prstGeom>
          <a:noFill/>
        </p:spPr>
        <p:txBody>
          <a:bodyPr wrap="square" rtlCol="0">
            <a:spAutoFit/>
          </a:bodyPr>
          <a:lstStyle/>
          <a:p>
            <a:r>
              <a:rPr lang="en-US" dirty="0" smtClean="0"/>
              <a:t>Mark 1 after Y as Y and copy that marked 1</a:t>
            </a:r>
          </a:p>
          <a:p>
            <a:r>
              <a:rPr lang="en-US" dirty="0" smtClean="0"/>
              <a:t>at last</a:t>
            </a:r>
          </a:p>
        </p:txBody>
      </p:sp>
      <p:graphicFrame>
        <p:nvGraphicFramePr>
          <p:cNvPr id="24" name="Table 23"/>
          <p:cNvGraphicFramePr>
            <a:graphicFrameLocks noGrp="1"/>
          </p:cNvGraphicFramePr>
          <p:nvPr/>
        </p:nvGraphicFramePr>
        <p:xfrm>
          <a:off x="381000" y="304800"/>
          <a:ext cx="4114796" cy="370840"/>
        </p:xfrm>
        <a:graphic>
          <a:graphicData uri="http://schemas.openxmlformats.org/drawingml/2006/table">
            <a:tbl>
              <a:tblPr firstRow="1" bandRow="1">
                <a:tableStyleId>{5C22544A-7EE6-4342-B048-85BDC9FD1C3A}</a:tableStyleId>
              </a:tblPr>
              <a:tblGrid>
                <a:gridCol w="587828"/>
                <a:gridCol w="587828"/>
                <a:gridCol w="587828"/>
                <a:gridCol w="587828"/>
                <a:gridCol w="587828"/>
                <a:gridCol w="587828"/>
                <a:gridCol w="587828"/>
              </a:tblGrid>
              <a:tr h="370840">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r>
            </a:tbl>
          </a:graphicData>
        </a:graphic>
      </p:graphicFrame>
      <p:cxnSp>
        <p:nvCxnSpPr>
          <p:cNvPr id="25" name="Straight Arrow Connector 24"/>
          <p:cNvCxnSpPr/>
          <p:nvPr/>
        </p:nvCxnSpPr>
        <p:spPr>
          <a:xfrm flipV="1">
            <a:off x="685800" y="685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066800" y="685800"/>
            <a:ext cx="1273105" cy="369332"/>
          </a:xfrm>
          <a:prstGeom prst="rect">
            <a:avLst/>
          </a:prstGeom>
          <a:noFill/>
        </p:spPr>
        <p:txBody>
          <a:bodyPr wrap="none" rtlCol="0">
            <a:spAutoFit/>
          </a:bodyPr>
          <a:lstStyle/>
          <a:p>
            <a:r>
              <a:rPr lang="en-US" dirty="0" smtClean="0"/>
              <a:t>Mark 1 as X</a:t>
            </a:r>
            <a:endParaRPr lang="en-US" dirty="0"/>
          </a:p>
        </p:txBody>
      </p:sp>
      <p:sp>
        <p:nvSpPr>
          <p:cNvPr id="28" name="TextBox 27"/>
          <p:cNvSpPr txBox="1"/>
          <p:nvPr/>
        </p:nvSpPr>
        <p:spPr>
          <a:xfrm>
            <a:off x="5029200" y="0"/>
            <a:ext cx="3743397" cy="461665"/>
          </a:xfrm>
          <a:prstGeom prst="rect">
            <a:avLst/>
          </a:prstGeom>
          <a:noFill/>
        </p:spPr>
        <p:txBody>
          <a:bodyPr wrap="none" rtlCol="0">
            <a:spAutoFit/>
          </a:bodyPr>
          <a:lstStyle/>
          <a:p>
            <a:r>
              <a:rPr lang="en-US" sz="2400" b="1" dirty="0" smtClean="0"/>
              <a:t>MULTIPLICATION  PROBLEM</a:t>
            </a:r>
            <a:endParaRPr lang="en-US" sz="2400"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3400" y="4572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3" name="Straight Arrow Connector 2"/>
          <p:cNvCxnSpPr/>
          <p:nvPr/>
        </p:nvCxnSpPr>
        <p:spPr>
          <a:xfrm flipV="1">
            <a:off x="4114800" y="838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p:nvGraphicFramePr>
        <p:xfrm>
          <a:off x="533400" y="15240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5" name="Straight Arrow Connector 4"/>
          <p:cNvCxnSpPr/>
          <p:nvPr/>
        </p:nvCxnSpPr>
        <p:spPr>
          <a:xfrm flipV="1">
            <a:off x="2590800" y="1905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nvGraphicFramePr>
        <p:xfrm>
          <a:off x="609600" y="32766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7" name="Straight Arrow Connector 6"/>
          <p:cNvCxnSpPr/>
          <p:nvPr/>
        </p:nvCxnSpPr>
        <p:spPr>
          <a:xfrm flipV="1">
            <a:off x="762000" y="3581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8" name="Table 7"/>
          <p:cNvGraphicFramePr>
            <a:graphicFrameLocks noGrp="1"/>
          </p:cNvGraphicFramePr>
          <p:nvPr/>
        </p:nvGraphicFramePr>
        <p:xfrm>
          <a:off x="685800" y="41148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9" name="Straight Arrow Connector 8"/>
          <p:cNvCxnSpPr/>
          <p:nvPr/>
        </p:nvCxnSpPr>
        <p:spPr>
          <a:xfrm flipV="1">
            <a:off x="1219200" y="4495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nvGraphicFramePr>
        <p:xfrm>
          <a:off x="609600" y="50292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1" name="Straight Arrow Connector 10"/>
          <p:cNvCxnSpPr/>
          <p:nvPr/>
        </p:nvCxnSpPr>
        <p:spPr>
          <a:xfrm flipV="1">
            <a:off x="1981200" y="5334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2" name="Table 11"/>
          <p:cNvGraphicFramePr>
            <a:graphicFrameLocks noGrp="1"/>
          </p:cNvGraphicFramePr>
          <p:nvPr/>
        </p:nvGraphicFramePr>
        <p:xfrm>
          <a:off x="609600" y="58674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r>
            </a:tbl>
          </a:graphicData>
        </a:graphic>
      </p:graphicFrame>
      <p:cxnSp>
        <p:nvCxnSpPr>
          <p:cNvPr id="13" name="Straight Arrow Connector 12"/>
          <p:cNvCxnSpPr/>
          <p:nvPr/>
        </p:nvCxnSpPr>
        <p:spPr>
          <a:xfrm flipV="1">
            <a:off x="4572000" y="6248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76800" y="1524000"/>
            <a:ext cx="4267200" cy="369332"/>
          </a:xfrm>
          <a:prstGeom prst="rect">
            <a:avLst/>
          </a:prstGeom>
          <a:noFill/>
        </p:spPr>
        <p:txBody>
          <a:bodyPr wrap="square" rtlCol="0">
            <a:spAutoFit/>
          </a:bodyPr>
          <a:lstStyle/>
          <a:p>
            <a:r>
              <a:rPr lang="en-US" dirty="0" smtClean="0"/>
              <a:t>Left move till Y reaches  </a:t>
            </a:r>
          </a:p>
        </p:txBody>
      </p:sp>
      <p:graphicFrame>
        <p:nvGraphicFramePr>
          <p:cNvPr id="16" name="Table 15"/>
          <p:cNvGraphicFramePr>
            <a:graphicFrameLocks noGrp="1"/>
          </p:cNvGraphicFramePr>
          <p:nvPr/>
        </p:nvGraphicFramePr>
        <p:xfrm>
          <a:off x="609600" y="2438400"/>
          <a:ext cx="4114803" cy="370840"/>
        </p:xfrm>
        <a:graphic>
          <a:graphicData uri="http://schemas.openxmlformats.org/drawingml/2006/table">
            <a:tbl>
              <a:tblPr firstRow="1" bandRow="1">
                <a:tableStyleId>{5C22544A-7EE6-4342-B048-85BDC9FD1C3A}</a:tableStyleId>
              </a:tblPr>
              <a:tblGrid>
                <a:gridCol w="374073"/>
                <a:gridCol w="374073"/>
                <a:gridCol w="374073"/>
                <a:gridCol w="374073"/>
                <a:gridCol w="374073"/>
                <a:gridCol w="374073"/>
                <a:gridCol w="374073"/>
                <a:gridCol w="374073"/>
                <a:gridCol w="374073"/>
                <a:gridCol w="374073"/>
                <a:gridCol w="374073"/>
              </a:tblGrid>
              <a:tr h="370840">
                <a:tc>
                  <a:txBody>
                    <a:bodyPr/>
                    <a:lstStyle/>
                    <a:p>
                      <a:pPr algn="ctr"/>
                      <a:r>
                        <a:rPr lang="en-US" b="1" dirty="0" smtClean="0"/>
                        <a:t>X</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cxnSp>
        <p:nvCxnSpPr>
          <p:cNvPr id="17" name="Straight Arrow Connector 16"/>
          <p:cNvCxnSpPr/>
          <p:nvPr/>
        </p:nvCxnSpPr>
        <p:spPr>
          <a:xfrm flipV="1">
            <a:off x="3048000" y="2743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876800" y="2438400"/>
            <a:ext cx="4267200" cy="646331"/>
          </a:xfrm>
          <a:prstGeom prst="rect">
            <a:avLst/>
          </a:prstGeom>
          <a:noFill/>
        </p:spPr>
        <p:txBody>
          <a:bodyPr wrap="square" rtlCol="0">
            <a:spAutoFit/>
          </a:bodyPr>
          <a:lstStyle/>
          <a:p>
            <a:r>
              <a:rPr lang="en-US" dirty="0" smtClean="0"/>
              <a:t>Move Right .If no more 1, then move Left till X</a:t>
            </a:r>
          </a:p>
        </p:txBody>
      </p:sp>
      <p:sp>
        <p:nvSpPr>
          <p:cNvPr id="19" name="TextBox 18"/>
          <p:cNvSpPr txBox="1"/>
          <p:nvPr/>
        </p:nvSpPr>
        <p:spPr>
          <a:xfrm>
            <a:off x="4876800" y="3276600"/>
            <a:ext cx="4267200" cy="646331"/>
          </a:xfrm>
          <a:prstGeom prst="rect">
            <a:avLst/>
          </a:prstGeom>
          <a:noFill/>
        </p:spPr>
        <p:txBody>
          <a:bodyPr wrap="square" rtlCol="0">
            <a:spAutoFit/>
          </a:bodyPr>
          <a:lstStyle/>
          <a:p>
            <a:r>
              <a:rPr lang="en-US" dirty="0" smtClean="0"/>
              <a:t>Move Left  and if immediate left is 1 , Mark it as X </a:t>
            </a:r>
          </a:p>
        </p:txBody>
      </p:sp>
      <p:sp>
        <p:nvSpPr>
          <p:cNvPr id="20" name="TextBox 19"/>
          <p:cNvSpPr txBox="1"/>
          <p:nvPr/>
        </p:nvSpPr>
        <p:spPr>
          <a:xfrm>
            <a:off x="4876800" y="4114800"/>
            <a:ext cx="4267200" cy="646331"/>
          </a:xfrm>
          <a:prstGeom prst="rect">
            <a:avLst/>
          </a:prstGeom>
          <a:noFill/>
        </p:spPr>
        <p:txBody>
          <a:bodyPr wrap="square" rtlCol="0">
            <a:spAutoFit/>
          </a:bodyPr>
          <a:lstStyle/>
          <a:p>
            <a:r>
              <a:rPr lang="en-US" dirty="0" smtClean="0"/>
              <a:t>Mark 1 as X and move right till 1 after </a:t>
            </a:r>
            <a:r>
              <a:rPr lang="en-US" dirty="0" err="1" smtClean="0"/>
              <a:t>Seperator</a:t>
            </a:r>
            <a:endParaRPr lang="en-US" dirty="0" smtClean="0"/>
          </a:p>
        </p:txBody>
      </p:sp>
      <p:sp>
        <p:nvSpPr>
          <p:cNvPr id="21" name="TextBox 20"/>
          <p:cNvSpPr txBox="1"/>
          <p:nvPr/>
        </p:nvSpPr>
        <p:spPr>
          <a:xfrm>
            <a:off x="4876800" y="4953000"/>
            <a:ext cx="4267200" cy="369332"/>
          </a:xfrm>
          <a:prstGeom prst="rect">
            <a:avLst/>
          </a:prstGeom>
          <a:noFill/>
        </p:spPr>
        <p:txBody>
          <a:bodyPr wrap="square" rtlCol="0">
            <a:spAutoFit/>
          </a:bodyPr>
          <a:lstStyle/>
          <a:p>
            <a:r>
              <a:rPr lang="en-US" dirty="0" smtClean="0"/>
              <a:t>Mark this 1 with Y and copy at last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609600"/>
          <a:ext cx="3771900" cy="370840"/>
        </p:xfrm>
        <a:graphic>
          <a:graphicData uri="http://schemas.openxmlformats.org/drawingml/2006/table">
            <a:tbl>
              <a:tblPr firstRow="1" bandRow="1">
                <a:tableStyleId>{5C22544A-7EE6-4342-B048-85BDC9FD1C3A}</a:tableStyleId>
              </a:tblPr>
              <a:tblGrid>
                <a:gridCol w="342900"/>
                <a:gridCol w="342900"/>
                <a:gridCol w="342900"/>
                <a:gridCol w="342900"/>
                <a:gridCol w="342900"/>
                <a:gridCol w="342900"/>
                <a:gridCol w="342900"/>
                <a:gridCol w="342900"/>
                <a:gridCol w="342900"/>
                <a:gridCol w="342900"/>
                <a:gridCol w="342900"/>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r>
            </a:tbl>
          </a:graphicData>
        </a:graphic>
      </p:graphicFrame>
      <p:cxnSp>
        <p:nvCxnSpPr>
          <p:cNvPr id="3" name="Straight Arrow Connector 2"/>
          <p:cNvCxnSpPr/>
          <p:nvPr/>
        </p:nvCxnSpPr>
        <p:spPr>
          <a:xfrm flipV="1">
            <a:off x="1981200" y="990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p:nvGraphicFramePr>
        <p:xfrm>
          <a:off x="533400" y="1676400"/>
          <a:ext cx="3808730" cy="370840"/>
        </p:xfrm>
        <a:graphic>
          <a:graphicData uri="http://schemas.openxmlformats.org/drawingml/2006/table">
            <a:tbl>
              <a:tblPr firstRow="1" bandRow="1">
                <a:tableStyleId>{5C22544A-7EE6-4342-B048-85BDC9FD1C3A}</a:tableStyleId>
              </a:tblPr>
              <a:tblGrid>
                <a:gridCol w="314325"/>
                <a:gridCol w="314325"/>
                <a:gridCol w="314325"/>
                <a:gridCol w="314325"/>
                <a:gridCol w="351155"/>
                <a:gridCol w="314325"/>
                <a:gridCol w="314325"/>
                <a:gridCol w="314325"/>
                <a:gridCol w="314325"/>
                <a:gridCol w="314325"/>
                <a:gridCol w="314325"/>
                <a:gridCol w="314325"/>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r>
            </a:tbl>
          </a:graphicData>
        </a:graphic>
      </p:graphicFrame>
      <p:cxnSp>
        <p:nvCxnSpPr>
          <p:cNvPr id="5" name="Straight Arrow Connector 4"/>
          <p:cNvCxnSpPr/>
          <p:nvPr/>
        </p:nvCxnSpPr>
        <p:spPr>
          <a:xfrm flipV="1">
            <a:off x="4191000" y="1981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nvGraphicFramePr>
        <p:xfrm>
          <a:off x="609600" y="2590800"/>
          <a:ext cx="3771900" cy="370840"/>
        </p:xfrm>
        <a:graphic>
          <a:graphicData uri="http://schemas.openxmlformats.org/drawingml/2006/table">
            <a:tbl>
              <a:tblPr firstRow="1" bandRow="1">
                <a:tableStyleId>{5C22544A-7EE6-4342-B048-85BDC9FD1C3A}</a:tableStyleId>
              </a:tblPr>
              <a:tblGrid>
                <a:gridCol w="314325"/>
                <a:gridCol w="314325"/>
                <a:gridCol w="314325"/>
                <a:gridCol w="314325"/>
                <a:gridCol w="314325"/>
                <a:gridCol w="314325"/>
                <a:gridCol w="314325"/>
                <a:gridCol w="314325"/>
                <a:gridCol w="314325"/>
                <a:gridCol w="314325"/>
                <a:gridCol w="314325"/>
                <a:gridCol w="314325"/>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r>
            </a:tbl>
          </a:graphicData>
        </a:graphic>
      </p:graphicFrame>
      <p:cxnSp>
        <p:nvCxnSpPr>
          <p:cNvPr id="7" name="Straight Arrow Connector 6"/>
          <p:cNvCxnSpPr/>
          <p:nvPr/>
        </p:nvCxnSpPr>
        <p:spPr>
          <a:xfrm flipV="1">
            <a:off x="2362200" y="2971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8" name="Table 7"/>
          <p:cNvGraphicFramePr>
            <a:graphicFrameLocks noGrp="1"/>
          </p:cNvGraphicFramePr>
          <p:nvPr/>
        </p:nvGraphicFramePr>
        <p:xfrm>
          <a:off x="685800" y="3733800"/>
          <a:ext cx="3771898" cy="370840"/>
        </p:xfrm>
        <a:graphic>
          <a:graphicData uri="http://schemas.openxmlformats.org/drawingml/2006/table">
            <a:tbl>
              <a:tblPr firstRow="1" bandRow="1">
                <a:tableStyleId>{5C22544A-7EE6-4342-B048-85BDC9FD1C3A}</a:tableStyleId>
              </a:tblPr>
              <a:tblGrid>
                <a:gridCol w="290146"/>
                <a:gridCol w="290146"/>
                <a:gridCol w="290146"/>
                <a:gridCol w="290146"/>
                <a:gridCol w="290146"/>
                <a:gridCol w="290146"/>
                <a:gridCol w="290146"/>
                <a:gridCol w="290146"/>
                <a:gridCol w="290146"/>
                <a:gridCol w="290146"/>
                <a:gridCol w="290146"/>
                <a:gridCol w="290146"/>
                <a:gridCol w="290146"/>
              </a:tblGrid>
              <a:tr h="370840">
                <a:tc>
                  <a:txBody>
                    <a:bodyPr/>
                    <a:lstStyle/>
                    <a:p>
                      <a:pPr algn="ctr"/>
                      <a:r>
                        <a:rPr lang="en-US" b="1" dirty="0" smtClean="0"/>
                        <a:t>X</a:t>
                      </a:r>
                      <a:endParaRPr lang="en-US" b="1" dirty="0"/>
                    </a:p>
                  </a:txBody>
                  <a:tcPr/>
                </a:tc>
                <a:tc>
                  <a:txBody>
                    <a:bodyPr/>
                    <a:lstStyle/>
                    <a:p>
                      <a:pPr algn="ctr"/>
                      <a:r>
                        <a:rPr lang="en-US" b="1" dirty="0" smtClean="0"/>
                        <a:t>X</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t>Y</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r>
            </a:tbl>
          </a:graphicData>
        </a:graphic>
      </p:graphicFrame>
      <p:cxnSp>
        <p:nvCxnSpPr>
          <p:cNvPr id="9" name="Straight Arrow Connector 8"/>
          <p:cNvCxnSpPr/>
          <p:nvPr/>
        </p:nvCxnSpPr>
        <p:spPr>
          <a:xfrm flipV="1">
            <a:off x="4267200" y="4038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nvGraphicFramePr>
        <p:xfrm>
          <a:off x="685800" y="4800600"/>
          <a:ext cx="3771894" cy="370840"/>
        </p:xfrm>
        <a:graphic>
          <a:graphicData uri="http://schemas.openxmlformats.org/drawingml/2006/table">
            <a:tbl>
              <a:tblPr firstRow="1" bandRow="1">
                <a:tableStyleId>{5C22544A-7EE6-4342-B048-85BDC9FD1C3A}</a:tableStyleId>
              </a:tblPr>
              <a:tblGrid>
                <a:gridCol w="269421"/>
                <a:gridCol w="269421"/>
                <a:gridCol w="269421"/>
                <a:gridCol w="269421"/>
                <a:gridCol w="269421"/>
                <a:gridCol w="269421"/>
                <a:gridCol w="269421"/>
                <a:gridCol w="269421"/>
                <a:gridCol w="269421"/>
                <a:gridCol w="269421"/>
                <a:gridCol w="269421"/>
                <a:gridCol w="269421"/>
                <a:gridCol w="269421"/>
                <a:gridCol w="269421"/>
              </a:tblGrid>
              <a:tr h="370840">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t>1</a:t>
                      </a:r>
                      <a:endParaRPr lang="en-US" b="1" dirty="0"/>
                    </a:p>
                  </a:txBody>
                  <a:tcPr/>
                </a:tc>
                <a:tc>
                  <a:txBody>
                    <a:bodyPr/>
                    <a:lstStyle/>
                    <a:p>
                      <a:pPr algn="ctr"/>
                      <a:r>
                        <a:rPr lang="en-US" b="1" dirty="0" smtClean="0">
                          <a:sym typeface="Symbol"/>
                        </a:rPr>
                        <a:t></a:t>
                      </a:r>
                      <a:endParaRPr lang="en-US" b="1" dirty="0"/>
                    </a:p>
                  </a:txBody>
                  <a:tcPr/>
                </a:tc>
                <a:tc>
                  <a:txBody>
                    <a:bodyPr/>
                    <a:lstStyle/>
                    <a:p>
                      <a:pPr algn="ctr"/>
                      <a:r>
                        <a:rPr lang="en-US" b="1" dirty="0" smtClean="0"/>
                        <a:t>1</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1</a:t>
                      </a:r>
                      <a:endParaRPr lang="en-US" b="1"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ym typeface="Symbol"/>
                        </a:rPr>
                        <a:t></a:t>
                      </a:r>
                      <a:endParaRPr lang="en-US" b="1" dirty="0" smtClean="0"/>
                    </a:p>
                  </a:txBody>
                  <a:tcPr/>
                </a:tc>
              </a:tr>
            </a:tbl>
          </a:graphicData>
        </a:graphic>
      </p:graphicFrame>
      <p:sp>
        <p:nvSpPr>
          <p:cNvPr id="11" name="Right Brace 10"/>
          <p:cNvSpPr/>
          <p:nvPr/>
        </p:nvSpPr>
        <p:spPr>
          <a:xfrm rot="5400000">
            <a:off x="838200" y="5029200"/>
            <a:ext cx="304800" cy="457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ight Brace 12"/>
          <p:cNvSpPr/>
          <p:nvPr/>
        </p:nvSpPr>
        <p:spPr>
          <a:xfrm rot="5400000">
            <a:off x="1828800" y="4876800"/>
            <a:ext cx="228600" cy="838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ight Brace 13"/>
          <p:cNvSpPr/>
          <p:nvPr/>
        </p:nvSpPr>
        <p:spPr>
          <a:xfrm rot="5400000">
            <a:off x="3390900" y="4381500"/>
            <a:ext cx="228600"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762000" y="5334000"/>
            <a:ext cx="22228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a</a:t>
            </a:r>
            <a:endParaRPr lang="en-US" sz="2000" dirty="0">
              <a:latin typeface="Times New Roman" pitchFamily="18" charset="0"/>
              <a:cs typeface="Times New Roman" pitchFamily="18" charset="0"/>
            </a:endParaRPr>
          </a:p>
        </p:txBody>
      </p:sp>
      <p:sp>
        <p:nvSpPr>
          <p:cNvPr id="16" name="TextBox 15"/>
          <p:cNvSpPr txBox="1"/>
          <p:nvPr/>
        </p:nvSpPr>
        <p:spPr>
          <a:xfrm>
            <a:off x="1600200" y="5334000"/>
            <a:ext cx="312906"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b</a:t>
            </a:r>
            <a:endParaRPr lang="en-US" sz="2000" dirty="0">
              <a:latin typeface="Times New Roman" pitchFamily="18" charset="0"/>
              <a:cs typeface="Times New Roman" pitchFamily="18" charset="0"/>
            </a:endParaRPr>
          </a:p>
        </p:txBody>
      </p:sp>
      <p:sp>
        <p:nvSpPr>
          <p:cNvPr id="17" name="TextBox 16"/>
          <p:cNvSpPr txBox="1"/>
          <p:nvPr/>
        </p:nvSpPr>
        <p:spPr>
          <a:xfrm>
            <a:off x="3124200" y="5410200"/>
            <a:ext cx="910827"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answer</a:t>
            </a:r>
            <a:endParaRPr lang="en-US" sz="2000" dirty="0">
              <a:latin typeface="Times New Roman" pitchFamily="18" charset="0"/>
              <a:cs typeface="Times New Roman" pitchFamily="18" charset="0"/>
            </a:endParaRPr>
          </a:p>
        </p:txBody>
      </p:sp>
      <p:sp>
        <p:nvSpPr>
          <p:cNvPr id="18" name="TextBox 17"/>
          <p:cNvSpPr txBox="1"/>
          <p:nvPr/>
        </p:nvSpPr>
        <p:spPr>
          <a:xfrm>
            <a:off x="4648200" y="533400"/>
            <a:ext cx="4267200" cy="646331"/>
          </a:xfrm>
          <a:prstGeom prst="rect">
            <a:avLst/>
          </a:prstGeom>
          <a:noFill/>
        </p:spPr>
        <p:txBody>
          <a:bodyPr wrap="square" rtlCol="0">
            <a:spAutoFit/>
          </a:bodyPr>
          <a:lstStyle/>
          <a:p>
            <a:r>
              <a:rPr lang="en-US" dirty="0" smtClean="0"/>
              <a:t>Left move till Y reaches  move right to one immediate Y</a:t>
            </a:r>
          </a:p>
        </p:txBody>
      </p:sp>
      <p:sp>
        <p:nvSpPr>
          <p:cNvPr id="19" name="TextBox 18"/>
          <p:cNvSpPr txBox="1"/>
          <p:nvPr/>
        </p:nvSpPr>
        <p:spPr>
          <a:xfrm>
            <a:off x="4572000" y="1600200"/>
            <a:ext cx="4267200" cy="646331"/>
          </a:xfrm>
          <a:prstGeom prst="rect">
            <a:avLst/>
          </a:prstGeom>
          <a:noFill/>
        </p:spPr>
        <p:txBody>
          <a:bodyPr wrap="square" rtlCol="0">
            <a:spAutoFit/>
          </a:bodyPr>
          <a:lstStyle/>
          <a:p>
            <a:r>
              <a:rPr lang="en-US" dirty="0" smtClean="0"/>
              <a:t>Mark 1 after Y as Y and copy that marked 1</a:t>
            </a:r>
          </a:p>
          <a:p>
            <a:r>
              <a:rPr lang="en-US" dirty="0" smtClean="0"/>
              <a:t>at last</a:t>
            </a:r>
          </a:p>
        </p:txBody>
      </p:sp>
      <p:sp>
        <p:nvSpPr>
          <p:cNvPr id="20" name="TextBox 19"/>
          <p:cNvSpPr txBox="1"/>
          <p:nvPr/>
        </p:nvSpPr>
        <p:spPr>
          <a:xfrm>
            <a:off x="4495800" y="2590800"/>
            <a:ext cx="4267200" cy="646331"/>
          </a:xfrm>
          <a:prstGeom prst="rect">
            <a:avLst/>
          </a:prstGeom>
          <a:noFill/>
        </p:spPr>
        <p:txBody>
          <a:bodyPr wrap="square" rtlCol="0">
            <a:spAutoFit/>
          </a:bodyPr>
          <a:lstStyle/>
          <a:p>
            <a:r>
              <a:rPr lang="en-US" dirty="0" smtClean="0"/>
              <a:t>Left move till Y reaches. Mark 1 after Y as Y and copy that marked 1 at last  </a:t>
            </a:r>
          </a:p>
        </p:txBody>
      </p:sp>
      <p:sp>
        <p:nvSpPr>
          <p:cNvPr id="21" name="TextBox 20"/>
          <p:cNvSpPr txBox="1"/>
          <p:nvPr/>
        </p:nvSpPr>
        <p:spPr>
          <a:xfrm>
            <a:off x="4572000" y="3581400"/>
            <a:ext cx="4267200" cy="2031325"/>
          </a:xfrm>
          <a:prstGeom prst="rect">
            <a:avLst/>
          </a:prstGeom>
          <a:noFill/>
        </p:spPr>
        <p:txBody>
          <a:bodyPr wrap="square" rtlCol="0">
            <a:spAutoFit/>
          </a:bodyPr>
          <a:lstStyle/>
          <a:p>
            <a:r>
              <a:rPr lang="en-US" dirty="0" smtClean="0"/>
              <a:t>Move Left till Y and move right for immediate 1. if </a:t>
            </a:r>
            <a:r>
              <a:rPr lang="en-US" dirty="0" smtClean="0">
                <a:sym typeface="Symbol"/>
              </a:rPr>
              <a:t> found move Left till X and move right for immediate 1. If $ found, then the string gets over. Replace all x and Y by 1 or else Mark that as Blank .</a:t>
            </a:r>
          </a:p>
          <a:p>
            <a:endParaRPr lang="en-US" dirty="0" smtClean="0">
              <a:sym typeface="Symbol"/>
            </a:endParaRPr>
          </a:p>
          <a:p>
            <a:r>
              <a:rPr lang="en-US" dirty="0" smtClean="0">
                <a:sym typeface="Symbol"/>
              </a:rPr>
              <a:t>Hence the final Output is designed.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a:off x="304800" y="14478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762000" y="11430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q0</a:t>
            </a:r>
            <a:endParaRPr lang="en-US" dirty="0"/>
          </a:p>
        </p:txBody>
      </p:sp>
      <p:cxnSp>
        <p:nvCxnSpPr>
          <p:cNvPr id="5" name="Straight Arrow Connector 4"/>
          <p:cNvCxnSpPr>
            <a:stCxn id="4" idx="6"/>
            <a:endCxn id="6" idx="2"/>
          </p:cNvCxnSpPr>
          <p:nvPr/>
        </p:nvCxnSpPr>
        <p:spPr>
          <a:xfrm>
            <a:off x="1524000" y="14859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2286000" y="11430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q1</a:t>
            </a:r>
            <a:endParaRPr lang="en-US" dirty="0"/>
          </a:p>
        </p:txBody>
      </p:sp>
      <p:sp>
        <p:nvSpPr>
          <p:cNvPr id="7" name="TextBox 6"/>
          <p:cNvSpPr txBox="1"/>
          <p:nvPr/>
        </p:nvSpPr>
        <p:spPr>
          <a:xfrm>
            <a:off x="1447800" y="914400"/>
            <a:ext cx="909223" cy="369332"/>
          </a:xfrm>
          <a:prstGeom prst="rect">
            <a:avLst/>
          </a:prstGeom>
          <a:noFill/>
        </p:spPr>
        <p:txBody>
          <a:bodyPr wrap="none" rtlCol="0">
            <a:spAutoFit/>
          </a:bodyPr>
          <a:lstStyle/>
          <a:p>
            <a:r>
              <a:rPr lang="en-US" dirty="0" smtClean="0"/>
              <a:t>(1, X, R)</a:t>
            </a:r>
            <a:endParaRPr lang="en-US" dirty="0"/>
          </a:p>
        </p:txBody>
      </p:sp>
      <p:sp>
        <p:nvSpPr>
          <p:cNvPr id="11" name="Curved Down Arrow 10"/>
          <p:cNvSpPr/>
          <p:nvPr/>
        </p:nvSpPr>
        <p:spPr>
          <a:xfrm>
            <a:off x="2514600" y="609600"/>
            <a:ext cx="3048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2286000" y="228600"/>
            <a:ext cx="906017" cy="369332"/>
          </a:xfrm>
          <a:prstGeom prst="rect">
            <a:avLst/>
          </a:prstGeom>
          <a:noFill/>
        </p:spPr>
        <p:txBody>
          <a:bodyPr wrap="none" rtlCol="0">
            <a:spAutoFit/>
          </a:bodyPr>
          <a:lstStyle/>
          <a:p>
            <a:r>
              <a:rPr lang="en-US" dirty="0" smtClean="0"/>
              <a:t>(1, 1, R)</a:t>
            </a:r>
            <a:endParaRPr lang="en-US" dirty="0"/>
          </a:p>
        </p:txBody>
      </p:sp>
      <p:cxnSp>
        <p:nvCxnSpPr>
          <p:cNvPr id="13" name="Straight Arrow Connector 12"/>
          <p:cNvCxnSpPr/>
          <p:nvPr/>
        </p:nvCxnSpPr>
        <p:spPr>
          <a:xfrm>
            <a:off x="3048000" y="14478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71800" y="914400"/>
            <a:ext cx="906017" cy="369332"/>
          </a:xfrm>
          <a:prstGeom prst="rect">
            <a:avLst/>
          </a:prstGeom>
          <a:noFill/>
        </p:spPr>
        <p:txBody>
          <a:bodyPr wrap="none" rtlCol="0">
            <a:spAutoFit/>
          </a:bodyPr>
          <a:lstStyle/>
          <a:p>
            <a:r>
              <a:rPr lang="en-US" dirty="0" smtClean="0"/>
              <a:t>($, $, R)</a:t>
            </a:r>
            <a:endParaRPr lang="en-US" dirty="0"/>
          </a:p>
        </p:txBody>
      </p:sp>
      <p:sp>
        <p:nvSpPr>
          <p:cNvPr id="15" name="Oval 14"/>
          <p:cNvSpPr/>
          <p:nvPr/>
        </p:nvSpPr>
        <p:spPr>
          <a:xfrm>
            <a:off x="3810000" y="10668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q2</a:t>
            </a:r>
            <a:endParaRPr lang="en-US" dirty="0"/>
          </a:p>
        </p:txBody>
      </p:sp>
      <p:cxnSp>
        <p:nvCxnSpPr>
          <p:cNvPr id="16" name="Straight Arrow Connector 15"/>
          <p:cNvCxnSpPr/>
          <p:nvPr/>
        </p:nvCxnSpPr>
        <p:spPr>
          <a:xfrm>
            <a:off x="4572000" y="14478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5334000" y="10668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q3</a:t>
            </a:r>
            <a:endParaRPr lang="en-US" dirty="0"/>
          </a:p>
        </p:txBody>
      </p:sp>
      <p:sp>
        <p:nvSpPr>
          <p:cNvPr id="18" name="TextBox 17"/>
          <p:cNvSpPr txBox="1"/>
          <p:nvPr/>
        </p:nvSpPr>
        <p:spPr>
          <a:xfrm>
            <a:off x="4572000" y="990600"/>
            <a:ext cx="872803" cy="369332"/>
          </a:xfrm>
          <a:prstGeom prst="rect">
            <a:avLst/>
          </a:prstGeom>
          <a:noFill/>
        </p:spPr>
        <p:txBody>
          <a:bodyPr wrap="none" rtlCol="0">
            <a:spAutoFit/>
          </a:bodyPr>
          <a:lstStyle/>
          <a:p>
            <a:r>
              <a:rPr lang="en-US" dirty="0" smtClean="0"/>
              <a:t>(1, Y, R)</a:t>
            </a:r>
            <a:endParaRPr lang="en-US" dirty="0"/>
          </a:p>
        </p:txBody>
      </p:sp>
      <p:sp>
        <p:nvSpPr>
          <p:cNvPr id="19" name="Curved Down Arrow 18"/>
          <p:cNvSpPr/>
          <p:nvPr/>
        </p:nvSpPr>
        <p:spPr>
          <a:xfrm>
            <a:off x="5562600" y="533400"/>
            <a:ext cx="304800" cy="5334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562600" y="228600"/>
            <a:ext cx="906017" cy="369332"/>
          </a:xfrm>
          <a:prstGeom prst="rect">
            <a:avLst/>
          </a:prstGeom>
          <a:noFill/>
        </p:spPr>
        <p:txBody>
          <a:bodyPr wrap="none" rtlCol="0">
            <a:spAutoFit/>
          </a:bodyPr>
          <a:lstStyle/>
          <a:p>
            <a:r>
              <a:rPr lang="en-US" dirty="0" smtClean="0"/>
              <a:t>(1, 1, R)</a:t>
            </a:r>
            <a:endParaRPr lang="en-US" dirty="0"/>
          </a:p>
        </p:txBody>
      </p:sp>
      <p:cxnSp>
        <p:nvCxnSpPr>
          <p:cNvPr id="21" name="Straight Arrow Connector 20"/>
          <p:cNvCxnSpPr/>
          <p:nvPr/>
        </p:nvCxnSpPr>
        <p:spPr>
          <a:xfrm>
            <a:off x="6096000" y="14478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6858000" y="10668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q4</a:t>
            </a:r>
            <a:endParaRPr lang="en-US" dirty="0"/>
          </a:p>
        </p:txBody>
      </p:sp>
      <p:sp>
        <p:nvSpPr>
          <p:cNvPr id="23" name="TextBox 22"/>
          <p:cNvSpPr txBox="1"/>
          <p:nvPr/>
        </p:nvSpPr>
        <p:spPr>
          <a:xfrm>
            <a:off x="6019800" y="914400"/>
            <a:ext cx="954107" cy="369332"/>
          </a:xfrm>
          <a:prstGeom prst="rect">
            <a:avLst/>
          </a:prstGeom>
          <a:noFill/>
        </p:spPr>
        <p:txBody>
          <a:bodyPr wrap="none" rtlCol="0">
            <a:spAutoFit/>
          </a:bodyPr>
          <a:lstStyle/>
          <a:p>
            <a:r>
              <a:rPr lang="en-US" dirty="0" smtClean="0"/>
              <a:t>(</a:t>
            </a:r>
            <a:r>
              <a:rPr lang="en-US" dirty="0" smtClean="0">
                <a:sym typeface="Symbol"/>
              </a:rPr>
              <a:t></a:t>
            </a:r>
            <a:r>
              <a:rPr lang="en-US" dirty="0" smtClean="0"/>
              <a:t>, </a:t>
            </a:r>
            <a:r>
              <a:rPr lang="en-US" dirty="0" smtClean="0">
                <a:sym typeface="Symbol"/>
              </a:rPr>
              <a:t></a:t>
            </a:r>
            <a:r>
              <a:rPr lang="en-US" dirty="0" smtClean="0"/>
              <a:t>, R)</a:t>
            </a:r>
            <a:endParaRPr lang="en-US" dirty="0"/>
          </a:p>
        </p:txBody>
      </p:sp>
      <p:sp>
        <p:nvSpPr>
          <p:cNvPr id="24" name="Oval 23"/>
          <p:cNvSpPr/>
          <p:nvPr/>
        </p:nvSpPr>
        <p:spPr>
          <a:xfrm>
            <a:off x="6858000" y="28194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q5</a:t>
            </a:r>
            <a:endParaRPr lang="en-US" dirty="0"/>
          </a:p>
        </p:txBody>
      </p:sp>
      <p:cxnSp>
        <p:nvCxnSpPr>
          <p:cNvPr id="26" name="Straight Arrow Connector 25"/>
          <p:cNvCxnSpPr>
            <a:stCxn id="22" idx="4"/>
            <a:endCxn id="24" idx="0"/>
          </p:cNvCxnSpPr>
          <p:nvPr/>
        </p:nvCxnSpPr>
        <p:spPr>
          <a:xfrm>
            <a:off x="7239000" y="1752600"/>
            <a:ext cx="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315200" y="2057400"/>
            <a:ext cx="902811" cy="369332"/>
          </a:xfrm>
          <a:prstGeom prst="rect">
            <a:avLst/>
          </a:prstGeom>
          <a:noFill/>
        </p:spPr>
        <p:txBody>
          <a:bodyPr wrap="none" rtlCol="0">
            <a:spAutoFit/>
          </a:bodyPr>
          <a:lstStyle/>
          <a:p>
            <a:r>
              <a:rPr lang="en-US" dirty="0" smtClean="0"/>
              <a:t>(</a:t>
            </a:r>
            <a:r>
              <a:rPr lang="en-US" dirty="0" smtClean="0">
                <a:sym typeface="Symbol"/>
              </a:rPr>
              <a:t></a:t>
            </a:r>
            <a:r>
              <a:rPr lang="en-US" dirty="0" smtClean="0"/>
              <a:t>, </a:t>
            </a:r>
            <a:r>
              <a:rPr lang="en-US" dirty="0" smtClean="0">
                <a:sym typeface="Symbol"/>
              </a:rPr>
              <a:t>1</a:t>
            </a:r>
            <a:r>
              <a:rPr lang="en-US" dirty="0" smtClean="0"/>
              <a:t>, L)</a:t>
            </a:r>
            <a:endParaRPr lang="en-US" dirty="0"/>
          </a:p>
        </p:txBody>
      </p:sp>
      <p:sp>
        <p:nvSpPr>
          <p:cNvPr id="29" name="Curved Down Arrow 28"/>
          <p:cNvSpPr/>
          <p:nvPr/>
        </p:nvSpPr>
        <p:spPr>
          <a:xfrm rot="19871352" flipH="1" flipV="1">
            <a:off x="7203231" y="3462463"/>
            <a:ext cx="533400" cy="3048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9"/>
          <p:cNvSpPr txBox="1"/>
          <p:nvPr/>
        </p:nvSpPr>
        <p:spPr>
          <a:xfrm>
            <a:off x="7696200" y="3581400"/>
            <a:ext cx="878767" cy="369332"/>
          </a:xfrm>
          <a:prstGeom prst="rect">
            <a:avLst/>
          </a:prstGeom>
          <a:noFill/>
        </p:spPr>
        <p:txBody>
          <a:bodyPr wrap="none" rtlCol="0">
            <a:spAutoFit/>
          </a:bodyPr>
          <a:lstStyle/>
          <a:p>
            <a:r>
              <a:rPr lang="en-US" dirty="0" smtClean="0"/>
              <a:t>(1, 1, L)</a:t>
            </a:r>
            <a:endParaRPr lang="en-US" dirty="0"/>
          </a:p>
        </p:txBody>
      </p:sp>
      <p:cxnSp>
        <p:nvCxnSpPr>
          <p:cNvPr id="31" name="Straight Arrow Connector 30"/>
          <p:cNvCxnSpPr>
            <a:stCxn id="24" idx="2"/>
            <a:endCxn id="15" idx="5"/>
          </p:cNvCxnSpPr>
          <p:nvPr/>
        </p:nvCxnSpPr>
        <p:spPr>
          <a:xfrm flipH="1" flipV="1">
            <a:off x="4460408" y="1652167"/>
            <a:ext cx="2397592" cy="15101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1836906">
            <a:off x="5015733" y="2413945"/>
            <a:ext cx="839589" cy="369332"/>
          </a:xfrm>
          <a:prstGeom prst="rect">
            <a:avLst/>
          </a:prstGeom>
          <a:noFill/>
        </p:spPr>
        <p:txBody>
          <a:bodyPr wrap="none" rtlCol="0">
            <a:spAutoFit/>
          </a:bodyPr>
          <a:lstStyle/>
          <a:p>
            <a:r>
              <a:rPr lang="en-US" dirty="0" smtClean="0"/>
              <a:t>(</a:t>
            </a:r>
            <a:r>
              <a:rPr lang="en-US" dirty="0" smtClean="0">
                <a:sym typeface="Symbol"/>
              </a:rPr>
              <a:t>Y</a:t>
            </a:r>
            <a:r>
              <a:rPr lang="en-US" dirty="0" smtClean="0"/>
              <a:t>, </a:t>
            </a:r>
            <a:r>
              <a:rPr lang="en-US" dirty="0" smtClean="0">
                <a:sym typeface="Symbol"/>
              </a:rPr>
              <a:t>Y</a:t>
            </a:r>
            <a:r>
              <a:rPr lang="en-US" dirty="0" smtClean="0"/>
              <a:t>, R)</a:t>
            </a:r>
            <a:endParaRPr lang="en-US" dirty="0"/>
          </a:p>
        </p:txBody>
      </p:sp>
      <p:cxnSp>
        <p:nvCxnSpPr>
          <p:cNvPr id="35" name="Straight Arrow Connector 34"/>
          <p:cNvCxnSpPr/>
          <p:nvPr/>
        </p:nvCxnSpPr>
        <p:spPr>
          <a:xfrm>
            <a:off x="4191000" y="1752600"/>
            <a:ext cx="0" cy="2057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886200" y="38100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q6</a:t>
            </a:r>
            <a:endParaRPr lang="en-US" dirty="0"/>
          </a:p>
        </p:txBody>
      </p:sp>
      <p:sp>
        <p:nvSpPr>
          <p:cNvPr id="40" name="TextBox 39"/>
          <p:cNvSpPr txBox="1"/>
          <p:nvPr/>
        </p:nvSpPr>
        <p:spPr>
          <a:xfrm>
            <a:off x="4267200" y="3048000"/>
            <a:ext cx="926857" cy="369332"/>
          </a:xfrm>
          <a:prstGeom prst="rect">
            <a:avLst/>
          </a:prstGeom>
          <a:noFill/>
        </p:spPr>
        <p:txBody>
          <a:bodyPr wrap="none" rtlCol="0">
            <a:spAutoFit/>
          </a:bodyPr>
          <a:lstStyle/>
          <a:p>
            <a:r>
              <a:rPr lang="en-US" dirty="0" smtClean="0"/>
              <a:t>(</a:t>
            </a:r>
            <a:r>
              <a:rPr lang="en-US" dirty="0" smtClean="0">
                <a:sym typeface="Symbol"/>
              </a:rPr>
              <a:t></a:t>
            </a:r>
            <a:r>
              <a:rPr lang="en-US" dirty="0" smtClean="0"/>
              <a:t>, </a:t>
            </a:r>
            <a:r>
              <a:rPr lang="en-US" dirty="0" smtClean="0">
                <a:sym typeface="Symbol"/>
              </a:rPr>
              <a:t></a:t>
            </a:r>
            <a:r>
              <a:rPr lang="en-US" dirty="0" smtClean="0"/>
              <a:t>, L)</a:t>
            </a:r>
            <a:endParaRPr lang="en-US" dirty="0"/>
          </a:p>
        </p:txBody>
      </p:sp>
      <p:sp>
        <p:nvSpPr>
          <p:cNvPr id="41" name="Curved Down Arrow 40"/>
          <p:cNvSpPr/>
          <p:nvPr/>
        </p:nvSpPr>
        <p:spPr>
          <a:xfrm rot="16769328" flipH="1" flipV="1">
            <a:off x="2574456" y="5505143"/>
            <a:ext cx="413687" cy="62616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p:cNvSpPr txBox="1"/>
          <p:nvPr/>
        </p:nvSpPr>
        <p:spPr>
          <a:xfrm>
            <a:off x="4800600" y="4267200"/>
            <a:ext cx="845552" cy="369332"/>
          </a:xfrm>
          <a:prstGeom prst="rect">
            <a:avLst/>
          </a:prstGeom>
          <a:noFill/>
        </p:spPr>
        <p:txBody>
          <a:bodyPr wrap="none" rtlCol="0">
            <a:spAutoFit/>
          </a:bodyPr>
          <a:lstStyle/>
          <a:p>
            <a:r>
              <a:rPr lang="en-US" dirty="0" smtClean="0"/>
              <a:t>(Y, 1, L)</a:t>
            </a:r>
            <a:endParaRPr lang="en-US" dirty="0"/>
          </a:p>
        </p:txBody>
      </p:sp>
      <p:sp>
        <p:nvSpPr>
          <p:cNvPr id="43" name="Oval 42"/>
          <p:cNvSpPr/>
          <p:nvPr/>
        </p:nvSpPr>
        <p:spPr>
          <a:xfrm>
            <a:off x="2057400" y="38100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q7</a:t>
            </a:r>
            <a:endParaRPr lang="en-US" dirty="0"/>
          </a:p>
        </p:txBody>
      </p:sp>
      <p:cxnSp>
        <p:nvCxnSpPr>
          <p:cNvPr id="45" name="Straight Arrow Connector 44"/>
          <p:cNvCxnSpPr>
            <a:stCxn id="39" idx="2"/>
            <a:endCxn id="43" idx="6"/>
          </p:cNvCxnSpPr>
          <p:nvPr/>
        </p:nvCxnSpPr>
        <p:spPr>
          <a:xfrm flipH="1">
            <a:off x="2819400" y="4152900"/>
            <a:ext cx="1066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895600" y="4191000"/>
            <a:ext cx="878767" cy="369332"/>
          </a:xfrm>
          <a:prstGeom prst="rect">
            <a:avLst/>
          </a:prstGeom>
          <a:noFill/>
        </p:spPr>
        <p:txBody>
          <a:bodyPr wrap="none" rtlCol="0">
            <a:spAutoFit/>
          </a:bodyPr>
          <a:lstStyle/>
          <a:p>
            <a:r>
              <a:rPr lang="en-US" dirty="0" smtClean="0"/>
              <a:t>($, $, L)</a:t>
            </a:r>
            <a:endParaRPr lang="en-US" dirty="0"/>
          </a:p>
        </p:txBody>
      </p:sp>
      <p:sp>
        <p:nvSpPr>
          <p:cNvPr id="49" name="Oval 48"/>
          <p:cNvSpPr/>
          <p:nvPr/>
        </p:nvSpPr>
        <p:spPr>
          <a:xfrm>
            <a:off x="1524000" y="2514600"/>
            <a:ext cx="7620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q6</a:t>
            </a:r>
            <a:endParaRPr lang="en-US" dirty="0"/>
          </a:p>
        </p:txBody>
      </p:sp>
      <p:cxnSp>
        <p:nvCxnSpPr>
          <p:cNvPr id="50" name="Straight Arrow Connector 49"/>
          <p:cNvCxnSpPr>
            <a:stCxn id="43" idx="0"/>
            <a:endCxn id="49" idx="5"/>
          </p:cNvCxnSpPr>
          <p:nvPr/>
        </p:nvCxnSpPr>
        <p:spPr>
          <a:xfrm flipH="1" flipV="1">
            <a:off x="2174408" y="3099967"/>
            <a:ext cx="263992" cy="71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rot="3623030">
            <a:off x="2224294" y="3184174"/>
            <a:ext cx="878767" cy="369332"/>
          </a:xfrm>
          <a:prstGeom prst="rect">
            <a:avLst/>
          </a:prstGeom>
          <a:noFill/>
        </p:spPr>
        <p:txBody>
          <a:bodyPr wrap="none" rtlCol="0">
            <a:spAutoFit/>
          </a:bodyPr>
          <a:lstStyle/>
          <a:p>
            <a:r>
              <a:rPr lang="en-US" dirty="0" smtClean="0"/>
              <a:t>(</a:t>
            </a:r>
            <a:r>
              <a:rPr lang="en-US" dirty="0" smtClean="0">
                <a:sym typeface="Symbol"/>
              </a:rPr>
              <a:t>1</a:t>
            </a:r>
            <a:r>
              <a:rPr lang="en-US" dirty="0" smtClean="0"/>
              <a:t>, </a:t>
            </a:r>
            <a:r>
              <a:rPr lang="en-US" dirty="0" smtClean="0">
                <a:sym typeface="Symbol"/>
              </a:rPr>
              <a:t>1</a:t>
            </a:r>
            <a:r>
              <a:rPr lang="en-US" dirty="0" smtClean="0"/>
              <a:t>, L)</a:t>
            </a:r>
            <a:endParaRPr lang="en-US" dirty="0"/>
          </a:p>
        </p:txBody>
      </p:sp>
      <p:sp>
        <p:nvSpPr>
          <p:cNvPr id="54" name="Curved Down Arrow 53"/>
          <p:cNvSpPr/>
          <p:nvPr/>
        </p:nvSpPr>
        <p:spPr>
          <a:xfrm rot="14719847" flipH="1" flipV="1">
            <a:off x="2196218" y="2420005"/>
            <a:ext cx="533400" cy="50109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TextBox 54"/>
          <p:cNvSpPr txBox="1"/>
          <p:nvPr/>
        </p:nvSpPr>
        <p:spPr>
          <a:xfrm>
            <a:off x="2743200" y="2362200"/>
            <a:ext cx="878767" cy="369332"/>
          </a:xfrm>
          <a:prstGeom prst="rect">
            <a:avLst/>
          </a:prstGeom>
          <a:noFill/>
        </p:spPr>
        <p:txBody>
          <a:bodyPr wrap="none" rtlCol="0">
            <a:spAutoFit/>
          </a:bodyPr>
          <a:lstStyle/>
          <a:p>
            <a:r>
              <a:rPr lang="en-US" dirty="0" smtClean="0"/>
              <a:t>(</a:t>
            </a:r>
            <a:r>
              <a:rPr lang="en-US" dirty="0" smtClean="0">
                <a:sym typeface="Symbol"/>
              </a:rPr>
              <a:t>1,</a:t>
            </a:r>
            <a:r>
              <a:rPr lang="en-US" dirty="0" smtClean="0"/>
              <a:t> 1, L)</a:t>
            </a:r>
            <a:endParaRPr lang="en-US" dirty="0"/>
          </a:p>
        </p:txBody>
      </p:sp>
      <p:cxnSp>
        <p:nvCxnSpPr>
          <p:cNvPr id="56" name="Straight Arrow Connector 55"/>
          <p:cNvCxnSpPr/>
          <p:nvPr/>
        </p:nvCxnSpPr>
        <p:spPr>
          <a:xfrm flipH="1" flipV="1">
            <a:off x="1143000" y="1828801"/>
            <a:ext cx="685800" cy="685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rot="2985518">
            <a:off x="1290739" y="1921033"/>
            <a:ext cx="912429" cy="369332"/>
          </a:xfrm>
          <a:prstGeom prst="rect">
            <a:avLst/>
          </a:prstGeom>
          <a:noFill/>
        </p:spPr>
        <p:txBody>
          <a:bodyPr wrap="none" rtlCol="0">
            <a:spAutoFit/>
          </a:bodyPr>
          <a:lstStyle/>
          <a:p>
            <a:r>
              <a:rPr lang="en-US" dirty="0" smtClean="0"/>
              <a:t>(</a:t>
            </a:r>
            <a:r>
              <a:rPr lang="en-US" dirty="0" smtClean="0">
                <a:sym typeface="Symbol"/>
              </a:rPr>
              <a:t>X</a:t>
            </a:r>
            <a:r>
              <a:rPr lang="en-US" dirty="0" smtClean="0"/>
              <a:t>, </a:t>
            </a:r>
            <a:r>
              <a:rPr lang="en-US" dirty="0" smtClean="0">
                <a:sym typeface="Symbol"/>
              </a:rPr>
              <a:t>X</a:t>
            </a:r>
            <a:r>
              <a:rPr lang="en-US" dirty="0" smtClean="0"/>
              <a:t>, R)</a:t>
            </a:r>
            <a:endParaRPr lang="en-US" dirty="0"/>
          </a:p>
        </p:txBody>
      </p:sp>
      <p:cxnSp>
        <p:nvCxnSpPr>
          <p:cNvPr id="63" name="Straight Arrow Connector 62"/>
          <p:cNvCxnSpPr/>
          <p:nvPr/>
        </p:nvCxnSpPr>
        <p:spPr>
          <a:xfrm flipH="1">
            <a:off x="1981200" y="4495800"/>
            <a:ext cx="304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Oval 64"/>
          <p:cNvSpPr/>
          <p:nvPr/>
        </p:nvSpPr>
        <p:spPr>
          <a:xfrm>
            <a:off x="1447800" y="5334000"/>
            <a:ext cx="1066800" cy="685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Halt</a:t>
            </a:r>
            <a:endParaRPr lang="en-US" dirty="0"/>
          </a:p>
        </p:txBody>
      </p:sp>
      <p:sp>
        <p:nvSpPr>
          <p:cNvPr id="66" name="TextBox 65"/>
          <p:cNvSpPr txBox="1"/>
          <p:nvPr/>
        </p:nvSpPr>
        <p:spPr>
          <a:xfrm>
            <a:off x="1143000" y="4724400"/>
            <a:ext cx="881973" cy="369332"/>
          </a:xfrm>
          <a:prstGeom prst="rect">
            <a:avLst/>
          </a:prstGeom>
          <a:noFill/>
        </p:spPr>
        <p:txBody>
          <a:bodyPr wrap="none" rtlCol="0">
            <a:spAutoFit/>
          </a:bodyPr>
          <a:lstStyle/>
          <a:p>
            <a:r>
              <a:rPr lang="en-US" dirty="0" smtClean="0"/>
              <a:t>(X, 1, L)</a:t>
            </a:r>
            <a:endParaRPr lang="en-US" dirty="0"/>
          </a:p>
        </p:txBody>
      </p:sp>
      <p:sp>
        <p:nvSpPr>
          <p:cNvPr id="67" name="Curved Down Arrow 66"/>
          <p:cNvSpPr/>
          <p:nvPr/>
        </p:nvSpPr>
        <p:spPr>
          <a:xfrm rot="19233651" flipH="1" flipV="1">
            <a:off x="4419046" y="4385226"/>
            <a:ext cx="533400" cy="40150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9" name="TextBox 68"/>
          <p:cNvSpPr txBox="1"/>
          <p:nvPr/>
        </p:nvSpPr>
        <p:spPr>
          <a:xfrm>
            <a:off x="3124200" y="5638800"/>
            <a:ext cx="881973" cy="369332"/>
          </a:xfrm>
          <a:prstGeom prst="rect">
            <a:avLst/>
          </a:prstGeom>
          <a:noFill/>
        </p:spPr>
        <p:txBody>
          <a:bodyPr wrap="none" rtlCol="0">
            <a:spAutoFit/>
          </a:bodyPr>
          <a:lstStyle/>
          <a:p>
            <a:r>
              <a:rPr lang="en-US" dirty="0" smtClean="0"/>
              <a:t>(X, 1, 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a:bodyPr>
          <a:lstStyle/>
          <a:p>
            <a:pPr>
              <a:buNone/>
            </a:pPr>
            <a:r>
              <a:rPr lang="en-US" b="1" dirty="0">
                <a:latin typeface="Times New Roman" pitchFamily="18" charset="0"/>
                <a:cs typeface="Times New Roman" pitchFamily="18" charset="0"/>
              </a:rPr>
              <a:t>Time and Space Complexity of a </a:t>
            </a:r>
            <a:r>
              <a:rPr lang="en-US" b="1" dirty="0" smtClean="0">
                <a:latin typeface="Times New Roman" pitchFamily="18" charset="0"/>
                <a:cs typeface="Times New Roman" pitchFamily="18" charset="0"/>
              </a:rPr>
              <a:t>TM</a:t>
            </a:r>
            <a:endParaRPr lang="en-US" b="1" dirty="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For </a:t>
            </a:r>
            <a:r>
              <a:rPr lang="en-US" sz="2800" dirty="0">
                <a:latin typeface="Times New Roman" pitchFamily="18" charset="0"/>
                <a:cs typeface="Times New Roman" pitchFamily="18" charset="0"/>
              </a:rPr>
              <a:t>a Turing machine, the time complexity refers to the measure of the number of times the tape moves when the machine is initialized for some input symbols and the space complexity is the number of cells of the tape written.</a:t>
            </a:r>
          </a:p>
          <a:p>
            <a:r>
              <a:rPr lang="en-US" sz="2800" dirty="0">
                <a:latin typeface="Times New Roman" pitchFamily="18" charset="0"/>
                <a:cs typeface="Times New Roman" pitchFamily="18" charset="0"/>
              </a:rPr>
              <a:t>Time complexity all reasonable functions −</a:t>
            </a:r>
          </a:p>
          <a:p>
            <a:pPr>
              <a:buNone/>
            </a:pPr>
            <a:r>
              <a:rPr lang="en-US" sz="2800" b="1" dirty="0" smtClean="0">
                <a:latin typeface="Times New Roman" pitchFamily="18" charset="0"/>
                <a:cs typeface="Times New Roman" pitchFamily="18" charset="0"/>
              </a:rPr>
              <a:t>			T(n</a:t>
            </a:r>
            <a:r>
              <a:rPr lang="en-US" sz="2800" b="1" dirty="0">
                <a:latin typeface="Times New Roman" pitchFamily="18" charset="0"/>
                <a:cs typeface="Times New Roman" pitchFamily="18" charset="0"/>
              </a:rPr>
              <a:t>) = O(n log n)</a:t>
            </a:r>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TM's space complexity −</a:t>
            </a:r>
          </a:p>
          <a:p>
            <a:pPr>
              <a:buNone/>
            </a:pPr>
            <a:r>
              <a:rPr lang="en-US" sz="2800" b="1" dirty="0" smtClean="0">
                <a:latin typeface="Times New Roman" pitchFamily="18" charset="0"/>
                <a:cs typeface="Times New Roman" pitchFamily="18" charset="0"/>
              </a:rPr>
              <a:t>			S(n</a:t>
            </a:r>
            <a:r>
              <a:rPr lang="en-US" sz="2800" b="1" dirty="0">
                <a:latin typeface="Times New Roman" pitchFamily="18" charset="0"/>
                <a:cs typeface="Times New Roman" pitchFamily="18" charset="0"/>
              </a:rPr>
              <a:t>) = O(n)</a:t>
            </a:r>
            <a:endParaRPr lang="en-US" sz="2800" dirty="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 y="0"/>
            <a:ext cx="9144000" cy="8858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838200"/>
            <a:ext cx="9144000" cy="193357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0" y="2743200"/>
            <a:ext cx="9144000" cy="41148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228600"/>
            <a:ext cx="9144000" cy="3724275"/>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0" y="3962400"/>
            <a:ext cx="9144000" cy="28956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1"/>
            <a:ext cx="9144000" cy="6857999"/>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457200" y="457200"/>
            <a:ext cx="8001000" cy="2667000"/>
          </a:xfrm>
          <a:prstGeom prst="rect">
            <a:avLst/>
          </a:prstGeom>
          <a:noFill/>
          <a:ln w="9525">
            <a:noFill/>
            <a:miter lim="800000"/>
            <a:headEnd/>
            <a:tailEnd/>
          </a:ln>
        </p:spPr>
      </p:pic>
      <p:pic>
        <p:nvPicPr>
          <p:cNvPr id="102404" name="Picture 4"/>
          <p:cNvPicPr>
            <a:picLocks noChangeAspect="1" noChangeArrowheads="1"/>
          </p:cNvPicPr>
          <p:nvPr/>
        </p:nvPicPr>
        <p:blipFill>
          <a:blip r:embed="rId3" cstate="print"/>
          <a:srcRect/>
          <a:stretch>
            <a:fillRect/>
          </a:stretch>
        </p:blipFill>
        <p:spPr bwMode="auto">
          <a:xfrm>
            <a:off x="990600" y="3200400"/>
            <a:ext cx="7239000" cy="3657600"/>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cstate="print"/>
          <a:srcRect/>
          <a:stretch>
            <a:fillRect/>
          </a:stretch>
        </p:blipFill>
        <p:spPr bwMode="auto">
          <a:xfrm>
            <a:off x="762000" y="304800"/>
            <a:ext cx="7315200" cy="3962400"/>
          </a:xfrm>
          <a:prstGeom prst="rect">
            <a:avLst/>
          </a:prstGeom>
          <a:noFill/>
          <a:ln w="9525">
            <a:noFill/>
            <a:miter lim="800000"/>
            <a:headEnd/>
            <a:tailEnd/>
          </a:ln>
        </p:spPr>
      </p:pic>
      <p:pic>
        <p:nvPicPr>
          <p:cNvPr id="103427" name="Picture 3"/>
          <p:cNvPicPr>
            <a:picLocks noChangeAspect="1" noChangeArrowheads="1"/>
          </p:cNvPicPr>
          <p:nvPr/>
        </p:nvPicPr>
        <p:blipFill>
          <a:blip r:embed="rId3" cstate="print"/>
          <a:srcRect/>
          <a:stretch>
            <a:fillRect/>
          </a:stretch>
        </p:blipFill>
        <p:spPr bwMode="auto">
          <a:xfrm>
            <a:off x="1066800" y="4419600"/>
            <a:ext cx="6934200" cy="19812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p:cNvPicPr>
            <a:picLocks noChangeAspect="1" noChangeArrowheads="1"/>
          </p:cNvPicPr>
          <p:nvPr/>
        </p:nvPicPr>
        <p:blipFill>
          <a:blip r:embed="rId2" cstate="print"/>
          <a:srcRect/>
          <a:stretch>
            <a:fillRect/>
          </a:stretch>
        </p:blipFill>
        <p:spPr bwMode="auto">
          <a:xfrm>
            <a:off x="685800" y="685800"/>
            <a:ext cx="7696200" cy="426720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228600" y="381000"/>
            <a:ext cx="8534400" cy="59436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05400"/>
          </a:xfrm>
        </p:spPr>
        <p:txBody>
          <a:bodyPr>
            <a:noAutofit/>
          </a:bodyPr>
          <a:lstStyle/>
          <a:p>
            <a:pPr fontAlgn="base">
              <a:buNone/>
            </a:pPr>
            <a:r>
              <a:rPr lang="en-US" sz="2400" b="1" dirty="0" smtClean="0">
                <a:latin typeface="Times New Roman" pitchFamily="18" charset="0"/>
                <a:cs typeface="Times New Roman" pitchFamily="18" charset="0"/>
              </a:rPr>
              <a:t>Multi-head Turing Machine:</a:t>
            </a:r>
            <a:endParaRPr lang="en-US" sz="2400" dirty="0" smtClean="0">
              <a:latin typeface="Times New Roman" pitchFamily="18" charset="0"/>
              <a:cs typeface="Times New Roman" pitchFamily="18" charset="0"/>
            </a:endParaRPr>
          </a:p>
          <a:p>
            <a:pPr fontAlgn="base"/>
            <a:r>
              <a:rPr lang="en-US" sz="2400" dirty="0" smtClean="0">
                <a:latin typeface="Times New Roman" pitchFamily="18" charset="0"/>
                <a:cs typeface="Times New Roman" pitchFamily="18" charset="0"/>
              </a:rPr>
              <a:t>A multi-head Turing machine contain two or more heads to read the symbols on the same single tape.</a:t>
            </a:r>
          </a:p>
          <a:p>
            <a:pPr fontAlgn="base"/>
            <a:r>
              <a:rPr lang="en-US" sz="2400" dirty="0" smtClean="0">
                <a:latin typeface="Times New Roman" pitchFamily="18" charset="0"/>
                <a:cs typeface="Times New Roman" pitchFamily="18" charset="0"/>
              </a:rPr>
              <a:t>In one step all the heads sense the scanned symbols and move or write independently.</a:t>
            </a:r>
          </a:p>
          <a:p>
            <a:pPr fontAlgn="base"/>
            <a:r>
              <a:rPr lang="en-US" sz="2400" dirty="0" smtClean="0">
                <a:latin typeface="Times New Roman" pitchFamily="18" charset="0"/>
                <a:cs typeface="Times New Roman" pitchFamily="18" charset="0"/>
              </a:rPr>
              <a:t>The heads are numbered 1 through n and move of TM depends upon the state and the symbol scanned by each head.</a:t>
            </a:r>
          </a:p>
          <a:p>
            <a:pPr fontAlgn="base"/>
            <a:r>
              <a:rPr lang="en-US" sz="2400" dirty="0" smtClean="0">
                <a:latin typeface="Times New Roman" pitchFamily="18" charset="0"/>
                <a:cs typeface="Times New Roman" pitchFamily="18" charset="0"/>
              </a:rPr>
              <a:t>In one move the heads may move left, right or remain stationary.</a:t>
            </a:r>
          </a:p>
          <a:p>
            <a:pPr fontAlgn="base"/>
            <a:r>
              <a:rPr lang="en-US" sz="2400" dirty="0" smtClean="0">
                <a:latin typeface="Times New Roman" pitchFamily="18" charset="0"/>
                <a:cs typeface="Times New Roman" pitchFamily="18" charset="0"/>
              </a:rPr>
              <a:t>This type of Turing Machine is as powerful as one tape TM.</a:t>
            </a:r>
          </a:p>
          <a:p>
            <a:pPr fontAlgn="base"/>
            <a:r>
              <a:rPr lang="en-US" sz="2400" dirty="0" smtClean="0">
                <a:latin typeface="Times New Roman" pitchFamily="18" charset="0"/>
                <a:cs typeface="Times New Roman" pitchFamily="18" charset="0"/>
              </a:rPr>
              <a:t>Multi-head Turing machine can be simulated by single head Turing machine.</a:t>
            </a:r>
          </a:p>
          <a:p>
            <a:pPr algn="just"/>
            <a:endParaRPr lang="en-US" sz="24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0969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Multi head and Multi tape Turing Machines</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1066800" y="4191000"/>
            <a:ext cx="6934200" cy="533400"/>
            <a:chOff x="1066800" y="4191000"/>
            <a:chExt cx="6934200" cy="533400"/>
          </a:xfrm>
        </p:grpSpPr>
        <p:cxnSp>
          <p:nvCxnSpPr>
            <p:cNvPr id="5" name="Straight Connector 4"/>
            <p:cNvCxnSpPr/>
            <p:nvPr/>
          </p:nvCxnSpPr>
          <p:spPr>
            <a:xfrm>
              <a:off x="1066800" y="4191000"/>
              <a:ext cx="693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143000" y="4724400"/>
              <a:ext cx="685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71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828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28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74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20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657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038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419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876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34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715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09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55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01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391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3352800" y="1066800"/>
            <a:ext cx="1752600" cy="137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Finite Control</a:t>
            </a:r>
            <a:endParaRPr lang="en-US" sz="2400" dirty="0">
              <a:latin typeface="Times New Roman" pitchFamily="18" charset="0"/>
              <a:cs typeface="Times New Roman" pitchFamily="18" charset="0"/>
            </a:endParaRPr>
          </a:p>
        </p:txBody>
      </p:sp>
      <p:cxnSp>
        <p:nvCxnSpPr>
          <p:cNvPr id="28" name="Straight Arrow Connector 27"/>
          <p:cNvCxnSpPr>
            <a:endCxn id="26" idx="1"/>
          </p:cNvCxnSpPr>
          <p:nvPr/>
        </p:nvCxnSpPr>
        <p:spPr>
          <a:xfrm>
            <a:off x="1676400" y="1752600"/>
            <a:ext cx="1676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105400" y="1752600"/>
            <a:ext cx="1676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828800" y="1676400"/>
            <a:ext cx="833883" cy="461665"/>
          </a:xfrm>
          <a:prstGeom prst="rect">
            <a:avLst/>
          </a:prstGeom>
          <a:noFill/>
        </p:spPr>
        <p:txBody>
          <a:bodyPr wrap="none" rtlCol="0">
            <a:spAutoFit/>
          </a:bodyPr>
          <a:lstStyle/>
          <a:p>
            <a:r>
              <a:rPr lang="en-US" sz="2400" dirty="0" smtClean="0">
                <a:latin typeface="Times New Roman" pitchFamily="18" charset="0"/>
                <a:cs typeface="Times New Roman" pitchFamily="18" charset="0"/>
              </a:rPr>
              <a:t>Input</a:t>
            </a:r>
            <a:endParaRPr lang="en-US" sz="2400" dirty="0">
              <a:latin typeface="Times New Roman" pitchFamily="18" charset="0"/>
              <a:cs typeface="Times New Roman" pitchFamily="18" charset="0"/>
            </a:endParaRPr>
          </a:p>
        </p:txBody>
      </p:sp>
      <p:sp>
        <p:nvSpPr>
          <p:cNvPr id="32" name="TextBox 31"/>
          <p:cNvSpPr txBox="1"/>
          <p:nvPr/>
        </p:nvSpPr>
        <p:spPr>
          <a:xfrm>
            <a:off x="5257800" y="1295400"/>
            <a:ext cx="20574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Accept/Reject</a:t>
            </a:r>
            <a:endParaRPr lang="en-US" sz="2400" dirty="0">
              <a:latin typeface="Times New Roman" pitchFamily="18" charset="0"/>
              <a:cs typeface="Times New Roman" pitchFamily="18" charset="0"/>
            </a:endParaRPr>
          </a:p>
        </p:txBody>
      </p:sp>
      <p:cxnSp>
        <p:nvCxnSpPr>
          <p:cNvPr id="34" name="Straight Arrow Connector 33"/>
          <p:cNvCxnSpPr>
            <a:stCxn id="26" idx="2"/>
          </p:cNvCxnSpPr>
          <p:nvPr/>
        </p:nvCxnSpPr>
        <p:spPr>
          <a:xfrm flipH="1">
            <a:off x="4191000" y="2438400"/>
            <a:ext cx="38100" cy="175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16200000" flipH="1">
            <a:off x="4686300" y="2552700"/>
            <a:ext cx="1752600" cy="1524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rot="5400000">
            <a:off x="1905000" y="2514600"/>
            <a:ext cx="1752600" cy="1600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981200" y="2895600"/>
            <a:ext cx="861133"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head 1</a:t>
            </a:r>
            <a:endParaRPr lang="en-US" sz="2000" dirty="0">
              <a:latin typeface="Times New Roman" pitchFamily="18" charset="0"/>
              <a:cs typeface="Times New Roman" pitchFamily="18" charset="0"/>
            </a:endParaRPr>
          </a:p>
        </p:txBody>
      </p:sp>
      <p:sp>
        <p:nvSpPr>
          <p:cNvPr id="45" name="TextBox 44"/>
          <p:cNvSpPr txBox="1"/>
          <p:nvPr/>
        </p:nvSpPr>
        <p:spPr>
          <a:xfrm>
            <a:off x="5181600" y="2819400"/>
            <a:ext cx="861133"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head n</a:t>
            </a:r>
            <a:endParaRPr lang="en-US" sz="2000" dirty="0">
              <a:latin typeface="Times New Roman" pitchFamily="18" charset="0"/>
              <a:cs typeface="Times New Roman" pitchFamily="18" charset="0"/>
            </a:endParaRPr>
          </a:p>
        </p:txBody>
      </p:sp>
      <p:sp>
        <p:nvSpPr>
          <p:cNvPr id="46" name="TextBox 45"/>
          <p:cNvSpPr txBox="1"/>
          <p:nvPr/>
        </p:nvSpPr>
        <p:spPr>
          <a:xfrm>
            <a:off x="4267200" y="3581400"/>
            <a:ext cx="861133"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head 2</a:t>
            </a:r>
            <a:endParaRPr lang="en-US" sz="2000" dirty="0">
              <a:latin typeface="Times New Roman" pitchFamily="18" charset="0"/>
              <a:cs typeface="Times New Roman" pitchFamily="18" charset="0"/>
            </a:endParaRPr>
          </a:p>
        </p:txBody>
      </p:sp>
      <p:sp>
        <p:nvSpPr>
          <p:cNvPr id="47" name="TextBox 46"/>
          <p:cNvSpPr txBox="1"/>
          <p:nvPr/>
        </p:nvSpPr>
        <p:spPr>
          <a:xfrm>
            <a:off x="3657600" y="4800600"/>
            <a:ext cx="611065" cy="400110"/>
          </a:xfrm>
          <a:prstGeom prst="rect">
            <a:avLst/>
          </a:prstGeom>
          <a:noFill/>
        </p:spPr>
        <p:txBody>
          <a:bodyPr wrap="none" rtlCol="0">
            <a:spAutoFit/>
          </a:bodyPr>
          <a:lstStyle/>
          <a:p>
            <a:r>
              <a:rPr lang="en-US" sz="2000" dirty="0" smtClean="0">
                <a:latin typeface="Times New Roman" pitchFamily="18" charset="0"/>
                <a:cs typeface="Times New Roman" pitchFamily="18" charset="0"/>
              </a:rPr>
              <a:t>tape</a:t>
            </a:r>
            <a:endParaRPr lang="en-US" sz="2000" dirty="0">
              <a:latin typeface="Times New Roman" pitchFamily="18" charset="0"/>
              <a:cs typeface="Times New Roman" pitchFamily="18" charset="0"/>
            </a:endParaRPr>
          </a:p>
        </p:txBody>
      </p:sp>
      <p:sp>
        <p:nvSpPr>
          <p:cNvPr id="48" name="Rectangle 47"/>
          <p:cNvSpPr/>
          <p:nvPr/>
        </p:nvSpPr>
        <p:spPr>
          <a:xfrm>
            <a:off x="3048000" y="5791200"/>
            <a:ext cx="3006272" cy="369332"/>
          </a:xfrm>
          <a:prstGeom prst="rect">
            <a:avLst/>
          </a:prstGeom>
        </p:spPr>
        <p:txBody>
          <a:bodyPr wrap="none">
            <a:spAutoFit/>
          </a:bodyPr>
          <a:lstStyle/>
          <a:p>
            <a:pPr fontAlgn="base">
              <a:buNone/>
            </a:pPr>
            <a:r>
              <a:rPr lang="en-US" b="1" dirty="0" smtClean="0">
                <a:latin typeface="Times New Roman" pitchFamily="18" charset="0"/>
                <a:cs typeface="Times New Roman" pitchFamily="18" charset="0"/>
              </a:rPr>
              <a:t>Multi-head Turing Machine</a:t>
            </a:r>
            <a:endParaRPr lang="en-US"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67400"/>
          </a:xfrm>
        </p:spPr>
        <p:txBody>
          <a:bodyPr>
            <a:normAutofit fontScale="92500"/>
          </a:bodyPr>
          <a:lstStyle/>
          <a:p>
            <a:pPr algn="just">
              <a:buNone/>
            </a:pPr>
            <a:r>
              <a:rPr lang="en-US" sz="2800" b="1" dirty="0">
                <a:latin typeface="Times New Roman" pitchFamily="18" charset="0"/>
                <a:cs typeface="Times New Roman" pitchFamily="18" charset="0"/>
              </a:rPr>
              <a:t>Language accepted by Turing machine</a:t>
            </a:r>
          </a:p>
          <a:p>
            <a:pPr algn="just"/>
            <a:r>
              <a:rPr lang="en-US" sz="2800" dirty="0">
                <a:latin typeface="Times New Roman" pitchFamily="18" charset="0"/>
                <a:cs typeface="Times New Roman" pitchFamily="18" charset="0"/>
              </a:rPr>
              <a:t>A TM accepts a language if it enters into a final state for any input string w. A language is recursively enumerable (generated by Type-0 grammar) if it is accepted by a Turing machine.</a:t>
            </a:r>
          </a:p>
          <a:p>
            <a:pPr algn="just"/>
            <a:r>
              <a:rPr lang="en-US" sz="2800" dirty="0">
                <a:latin typeface="Times New Roman" pitchFamily="18" charset="0"/>
                <a:cs typeface="Times New Roman" pitchFamily="18" charset="0"/>
              </a:rPr>
              <a:t>A TM decides a language if it accepts it and enters into a rejecting state for any input not in the language. A language is recursive if it is decided by a Turing machine</a:t>
            </a:r>
            <a:r>
              <a:rPr lang="en-US" sz="2800" dirty="0" smtClean="0">
                <a:latin typeface="Times New Roman" pitchFamily="18" charset="0"/>
                <a:cs typeface="Times New Roman" pitchFamily="18" charset="0"/>
              </a:rPr>
              <a:t>.</a:t>
            </a:r>
          </a:p>
          <a:p>
            <a:pPr algn="just"/>
            <a:r>
              <a:rPr lang="en-US" sz="2800" dirty="0">
                <a:latin typeface="Times New Roman" pitchFamily="18" charset="0"/>
                <a:cs typeface="Times New Roman" pitchFamily="18" charset="0"/>
              </a:rPr>
              <a:t>The TM also accepts the computable functions, such as addition, multiplication, subtraction, division, power function, and many more.</a:t>
            </a:r>
          </a:p>
          <a:p>
            <a:pPr algn="just"/>
            <a:r>
              <a:rPr lang="en-US" sz="2800" dirty="0">
                <a:latin typeface="Times New Roman" pitchFamily="18" charset="0"/>
                <a:cs typeface="Times New Roman" pitchFamily="18" charset="0"/>
              </a:rPr>
              <a:t>There may be some cases where a TM does not stop. Such TM accepts the language, but it does not decide it.</a:t>
            </a:r>
          </a:p>
          <a:p>
            <a:pPr algn="just"/>
            <a:endParaRPr lang="en-US" sz="2800" dirty="0">
              <a:latin typeface="Times New Roman" pitchFamily="18" charset="0"/>
              <a:cs typeface="Times New Roman"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533400"/>
            <a:ext cx="8229600" cy="6019800"/>
          </a:xfrm>
          <a:prstGeom prst="rect">
            <a:avLst/>
          </a:prstGeom>
        </p:spPr>
        <p:txBody>
          <a:bodyPr>
            <a:noAutofit/>
          </a:bodyPr>
          <a:lstStyle/>
          <a:p>
            <a:pPr marL="342900" marR="0" lvl="0" indent="-342900" algn="l" defTabSz="914400" rtl="0" eaLnBrk="1" fontAlgn="base"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Multi-tape Turing Machine:</a:t>
            </a:r>
            <a:endPar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 multi-head Turing machine is</a:t>
            </a:r>
            <a:r>
              <a:rPr kumimoji="0" lang="en-US" sz="2400" b="0"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a type in which there are more than one input tapes</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p>
          <a:p>
            <a:pPr marL="342900" lvl="0" indent="-342900" algn="just" fontAlgn="base">
              <a:spcBef>
                <a:spcPct val="20000"/>
              </a:spcBef>
              <a:buFont typeface="Arial" pitchFamily="34" charset="0"/>
              <a:buChar char="•"/>
            </a:pPr>
            <a:r>
              <a:rPr lang="en-US" sz="2400" dirty="0" smtClean="0">
                <a:latin typeface="Times New Roman" pitchFamily="18" charset="0"/>
                <a:cs typeface="Times New Roman" pitchFamily="18" charset="0"/>
              </a:rPr>
              <a:t>Each tape is accessed with a separate head. Each head can move independently of the other heads. </a:t>
            </a:r>
          </a:p>
          <a:p>
            <a:pPr marL="342900" lvl="0" indent="-342900" algn="just" fontAlgn="base">
              <a:spcBef>
                <a:spcPct val="20000"/>
              </a:spcBef>
              <a:buFont typeface="Arial" pitchFamily="34" charset="0"/>
              <a:buChar char="•"/>
            </a:pPr>
            <a:r>
              <a:rPr lang="en-US" sz="2400" dirty="0" smtClean="0">
                <a:latin typeface="Times New Roman" pitchFamily="18" charset="0"/>
                <a:cs typeface="Times New Roman" pitchFamily="18" charset="0"/>
              </a:rPr>
              <a:t>Initially the input is on tape 1 and others are blank. At first, the first tape is occupied by the input and the other tapes are kept blank. Next, the machine reads consecutive symbols under its heads and the TM prints a symbol on each tape and moves its heads.</a:t>
            </a:r>
            <a:endParaRPr lang="en-US" sz="2400" dirty="0">
              <a:latin typeface="Times New Roman" pitchFamily="18" charset="0"/>
              <a:cs typeface="Times New Roman" pitchFamily="18" charset="0"/>
            </a:endParaRPr>
          </a:p>
          <a:p>
            <a:pPr marL="342900" indent="-342900" fontAlgn="base">
              <a:spcBef>
                <a:spcPct val="20000"/>
              </a:spcBef>
              <a:buFont typeface="Arial" pitchFamily="34" charset="0"/>
              <a:buChar char="•"/>
            </a:pPr>
            <a:r>
              <a:rPr lang="en-US" sz="2400" dirty="0" smtClean="0">
                <a:latin typeface="Times New Roman" pitchFamily="18" charset="0"/>
                <a:cs typeface="Times New Roman" pitchFamily="18" charset="0"/>
              </a:rPr>
              <a:t>Each tape divided into cells and each cell hold any symbol of finite tape alphabet. </a:t>
            </a:r>
          </a:p>
          <a:p>
            <a:pPr marL="342900" indent="-342900" algn="just" fontAlgn="base">
              <a:spcBef>
                <a:spcPct val="20000"/>
              </a:spcBef>
              <a:buFont typeface="Arial" pitchFamily="34" charset="0"/>
              <a:buChar char="•"/>
            </a:pPr>
            <a:r>
              <a:rPr lang="en-US" sz="2400" dirty="0" smtClean="0">
                <a:latin typeface="Times New Roman" pitchFamily="18" charset="0"/>
                <a:cs typeface="Times New Roman" pitchFamily="18" charset="0"/>
              </a:rPr>
              <a:t>This TM is more powerful than basic TM. Because finite control reads more than one input tape and more symbols can be scanned at a time.</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990600" y="2743200"/>
            <a:ext cx="6934200" cy="533400"/>
            <a:chOff x="1066800" y="4191000"/>
            <a:chExt cx="6934200" cy="533400"/>
          </a:xfrm>
        </p:grpSpPr>
        <p:cxnSp>
          <p:nvCxnSpPr>
            <p:cNvPr id="4" name="Straight Connector 3"/>
            <p:cNvCxnSpPr/>
            <p:nvPr/>
          </p:nvCxnSpPr>
          <p:spPr>
            <a:xfrm>
              <a:off x="1066800" y="4191000"/>
              <a:ext cx="693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143000" y="4724400"/>
              <a:ext cx="685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28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74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0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657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038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19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76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34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715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9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55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1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391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1143000" y="4648200"/>
            <a:ext cx="6934200" cy="533400"/>
            <a:chOff x="1066800" y="4191000"/>
            <a:chExt cx="6934200" cy="533400"/>
          </a:xfrm>
        </p:grpSpPr>
        <p:cxnSp>
          <p:nvCxnSpPr>
            <p:cNvPr id="22" name="Straight Connector 21"/>
            <p:cNvCxnSpPr/>
            <p:nvPr/>
          </p:nvCxnSpPr>
          <p:spPr>
            <a:xfrm>
              <a:off x="1066800" y="4191000"/>
              <a:ext cx="693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143000" y="4724400"/>
              <a:ext cx="685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371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828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28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74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20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657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038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196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8768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334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715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0960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5532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7010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391400" y="4191000"/>
              <a:ext cx="0" cy="5334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Rectangle 38"/>
          <p:cNvSpPr/>
          <p:nvPr/>
        </p:nvSpPr>
        <p:spPr>
          <a:xfrm>
            <a:off x="3048000" y="5867400"/>
            <a:ext cx="3089692" cy="369332"/>
          </a:xfrm>
          <a:prstGeom prst="rect">
            <a:avLst/>
          </a:prstGeom>
        </p:spPr>
        <p:txBody>
          <a:bodyPr wrap="none">
            <a:spAutoFit/>
          </a:bodyPr>
          <a:lstStyle/>
          <a:p>
            <a:r>
              <a:rPr lang="en-US" b="1" dirty="0" smtClean="0">
                <a:latin typeface="Times New Roman" pitchFamily="18" charset="0"/>
                <a:cs typeface="Times New Roman" pitchFamily="18" charset="0"/>
              </a:rPr>
              <a:t>A Multi-tape Turing Machine</a:t>
            </a:r>
            <a:endParaRPr lang="en-US" dirty="0"/>
          </a:p>
        </p:txBody>
      </p:sp>
      <p:sp>
        <p:nvSpPr>
          <p:cNvPr id="40" name="Rectangle 39"/>
          <p:cNvSpPr/>
          <p:nvPr/>
        </p:nvSpPr>
        <p:spPr>
          <a:xfrm>
            <a:off x="3352800" y="762000"/>
            <a:ext cx="2057400" cy="762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smtClean="0">
                <a:latin typeface="Times New Roman" pitchFamily="18" charset="0"/>
                <a:cs typeface="Times New Roman" pitchFamily="18" charset="0"/>
              </a:rPr>
              <a:t>Finite Control</a:t>
            </a:r>
            <a:endParaRPr lang="en-US" sz="2400" dirty="0">
              <a:latin typeface="Times New Roman" pitchFamily="18" charset="0"/>
              <a:cs typeface="Times New Roman" pitchFamily="18" charset="0"/>
            </a:endParaRPr>
          </a:p>
        </p:txBody>
      </p:sp>
      <p:cxnSp>
        <p:nvCxnSpPr>
          <p:cNvPr id="42" name="Elbow Connector 41"/>
          <p:cNvCxnSpPr/>
          <p:nvPr/>
        </p:nvCxnSpPr>
        <p:spPr>
          <a:xfrm rot="5400000">
            <a:off x="3086100" y="2705100"/>
            <a:ext cx="3124200" cy="762000"/>
          </a:xfrm>
          <a:prstGeom prst="bentConnector3">
            <a:avLst>
              <a:gd name="adj1" fmla="val 6890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5400000">
            <a:off x="2705100" y="1638300"/>
            <a:ext cx="1219200" cy="990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5638800" y="2286000"/>
            <a:ext cx="2057400" cy="4572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000" dirty="0" smtClean="0">
                <a:latin typeface="Times New Roman" pitchFamily="18" charset="0"/>
                <a:cs typeface="Times New Roman" pitchFamily="18" charset="0"/>
              </a:rPr>
              <a:t>Input Tape 1</a:t>
            </a:r>
            <a:endParaRPr lang="en-US" sz="2000" dirty="0">
              <a:latin typeface="Times New Roman" pitchFamily="18" charset="0"/>
              <a:cs typeface="Times New Roman" pitchFamily="18" charset="0"/>
            </a:endParaRPr>
          </a:p>
        </p:txBody>
      </p:sp>
      <p:sp>
        <p:nvSpPr>
          <p:cNvPr id="49" name="Rectangle 48"/>
          <p:cNvSpPr/>
          <p:nvPr/>
        </p:nvSpPr>
        <p:spPr>
          <a:xfrm>
            <a:off x="6032200" y="4267200"/>
            <a:ext cx="1471814" cy="400110"/>
          </a:xfrm>
          <a:prstGeom prst="rect">
            <a:avLst/>
          </a:prstGeom>
        </p:spPr>
        <p:txBody>
          <a:bodyPr wrap="none">
            <a:spAutoFit/>
          </a:bodyPr>
          <a:lstStyle/>
          <a:p>
            <a:pPr algn="ctr"/>
            <a:r>
              <a:rPr lang="en-US" sz="2000" dirty="0" smtClean="0">
                <a:latin typeface="Times New Roman" pitchFamily="18" charset="0"/>
                <a:cs typeface="Times New Roman" pitchFamily="18" charset="0"/>
              </a:rPr>
              <a:t>Input Tape 2</a:t>
            </a:r>
            <a:endParaRPr lang="en-US" sz="2000" dirty="0">
              <a:latin typeface="Times New Roman" pitchFamily="18" charset="0"/>
              <a:cs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5943600"/>
          </a:xfrm>
        </p:spPr>
        <p:txBody>
          <a:bodyPr>
            <a:noAutofit/>
          </a:bodyPr>
          <a:lstStyle/>
          <a:p>
            <a:pPr>
              <a:buNone/>
            </a:pPr>
            <a:r>
              <a:rPr lang="en-US" sz="2200" b="1" dirty="0" smtClean="0">
                <a:latin typeface="Times New Roman" pitchFamily="18" charset="0"/>
                <a:cs typeface="Times New Roman" pitchFamily="18" charset="0"/>
              </a:rPr>
              <a:t>Comparison of FM,PDA and TM</a:t>
            </a:r>
          </a:p>
          <a:p>
            <a:pPr>
              <a:buNone/>
            </a:pPr>
            <a:endParaRPr lang="en-US" sz="2200" b="1" dirty="0" smtClean="0">
              <a:latin typeface="Times New Roman" pitchFamily="18" charset="0"/>
              <a:cs typeface="Times New Roman" pitchFamily="18" charset="0"/>
            </a:endParaRPr>
          </a:p>
          <a:p>
            <a:pPr lvl="0" algn="just"/>
            <a:r>
              <a:rPr lang="en-US" sz="2100" dirty="0" smtClean="0">
                <a:latin typeface="Times New Roman" pitchFamily="18" charset="0"/>
                <a:cs typeface="Times New Roman" pitchFamily="18" charset="0"/>
              </a:rPr>
              <a:t>Finite machine 2 types- deterministic finite state machine and non- deterministic finite state machine. Both accept regular languages only. Hence, both have equal power. DFA=NFA.</a:t>
            </a:r>
          </a:p>
          <a:p>
            <a:pPr lvl="0" algn="just"/>
            <a:r>
              <a:rPr lang="en-US" sz="2100" dirty="0" smtClean="0">
                <a:latin typeface="Times New Roman" pitchFamily="18" charset="0"/>
                <a:cs typeface="Times New Roman" pitchFamily="18" charset="0"/>
              </a:rPr>
              <a:t>PDA consists 2 models- deterministic PDA and non- deterministic PDA. Advantage of PDA over FA is PDA has memory and hence PDA accepts large class of languages than FA. Hence PDA has more power than FA. NPDA accepts language of context free grammar. Power of DPDA is less than NPDA as NPDA accepts a larger class of CFL.</a:t>
            </a:r>
          </a:p>
          <a:p>
            <a:pPr lvl="0" algn="just"/>
            <a:r>
              <a:rPr lang="en-US" sz="2100" dirty="0" smtClean="0">
                <a:latin typeface="Times New Roman" pitchFamily="18" charset="0"/>
                <a:cs typeface="Times New Roman" pitchFamily="18" charset="0"/>
              </a:rPr>
              <a:t>Class of 2 stack or n-stack PDA has more power than one stack DPDA or NPDA. Hence, 2 stack or n-stack PDA’s are more powerful.</a:t>
            </a:r>
          </a:p>
          <a:p>
            <a:pPr lvl="0" algn="just"/>
            <a:r>
              <a:rPr lang="en-US" sz="2100" dirty="0" smtClean="0">
                <a:latin typeface="Times New Roman" pitchFamily="18" charset="0"/>
                <a:cs typeface="Times New Roman" pitchFamily="18" charset="0"/>
              </a:rPr>
              <a:t>TM’s can be programmed. Hence TM accepts very </a:t>
            </a:r>
            <a:r>
              <a:rPr lang="en-US" sz="2100" dirty="0" err="1" smtClean="0">
                <a:latin typeface="Times New Roman" pitchFamily="18" charset="0"/>
                <a:cs typeface="Times New Roman" pitchFamily="18" charset="0"/>
              </a:rPr>
              <a:t>very</a:t>
            </a:r>
            <a:r>
              <a:rPr lang="en-US" sz="2100" dirty="0" smtClean="0">
                <a:latin typeface="Times New Roman" pitchFamily="18" charset="0"/>
                <a:cs typeface="Times New Roman" pitchFamily="18" charset="0"/>
              </a:rPr>
              <a:t> large class of languages. TM is more powerful computational model.</a:t>
            </a:r>
          </a:p>
          <a:p>
            <a:pPr algn="just">
              <a:buNone/>
            </a:pPr>
            <a:r>
              <a:rPr lang="en-US" sz="2100" dirty="0" smtClean="0">
                <a:latin typeface="Times New Roman" pitchFamily="18" charset="0"/>
                <a:cs typeface="Times New Roman" pitchFamily="18" charset="0"/>
              </a:rPr>
              <a:t>   		TM &gt; PDA &gt; FM</a:t>
            </a:r>
          </a:p>
          <a:p>
            <a:pPr marL="0" indent="0">
              <a:buNone/>
            </a:pPr>
            <a:r>
              <a:rPr lang="en-US" sz="2200" dirty="0" smtClean="0">
                <a:latin typeface="Times New Roman" pitchFamily="18" charset="0"/>
                <a:cs typeface="Times New Roman" pitchFamily="18" charset="0"/>
              </a:rPr>
              <a:t>TM accepts regular and non-regular language, context free and context sensitive languages.</a:t>
            </a:r>
            <a:endParaRPr lang="en-US" sz="2200" dirty="0">
              <a:latin typeface="Times New Roman" pitchFamily="18" charset="0"/>
              <a:cs typeface="Times New Roman"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7924800" cy="3785652"/>
          </a:xfrm>
          <a:prstGeom prst="rect">
            <a:avLst/>
          </a:prstGeom>
        </p:spPr>
        <p:txBody>
          <a:bodyPr wrap="square">
            <a:spAutoFit/>
          </a:bodyPr>
          <a:lstStyle/>
          <a:p>
            <a:pPr algn="just" fontAlgn="base"/>
            <a:r>
              <a:rPr lang="en-US" sz="2400" b="1" dirty="0" smtClean="0">
                <a:latin typeface="Times New Roman" pitchFamily="18" charset="0"/>
                <a:cs typeface="Times New Roman" pitchFamily="18" charset="0"/>
              </a:rPr>
              <a:t>Non-deterministic Turing Machine:</a:t>
            </a:r>
            <a:endParaRPr lang="en-US" sz="2400" dirty="0" smtClean="0">
              <a:latin typeface="Times New Roman" pitchFamily="18" charset="0"/>
              <a:cs typeface="Times New Roman" pitchFamily="18" charset="0"/>
            </a:endParaRPr>
          </a:p>
          <a:p>
            <a:pPr algn="just" fontAlgn="base"/>
            <a:endParaRPr lang="en-US" sz="2400" dirty="0" smtClean="0">
              <a:latin typeface="Times New Roman" pitchFamily="18" charset="0"/>
              <a:cs typeface="Times New Roman" pitchFamily="18" charset="0"/>
            </a:endParaRPr>
          </a:p>
          <a:p>
            <a:pPr indent="457200" algn="just" fontAlgn="base">
              <a:buFont typeface="Arial" pitchFamily="34" charset="0"/>
              <a:buChar char="•"/>
            </a:pPr>
            <a:r>
              <a:rPr lang="en-US" sz="2400" dirty="0" smtClean="0">
                <a:latin typeface="Times New Roman" pitchFamily="18" charset="0"/>
                <a:cs typeface="Times New Roman" pitchFamily="18" charset="0"/>
              </a:rPr>
              <a:t>A non-deterministic Turing machine has a single, one way</a:t>
            </a:r>
          </a:p>
          <a:p>
            <a:pPr indent="457200" algn="just" fontAlgn="base"/>
            <a:r>
              <a:rPr lang="en-US" sz="2400" dirty="0" smtClean="0">
                <a:latin typeface="Times New Roman" pitchFamily="18" charset="0"/>
                <a:cs typeface="Times New Roman" pitchFamily="18" charset="0"/>
              </a:rPr>
              <a:t>infinite tape.</a:t>
            </a:r>
          </a:p>
          <a:p>
            <a:pPr indent="457200" algn="just" fontAlgn="base">
              <a:buFont typeface="Arial" pitchFamily="34" charset="0"/>
              <a:buChar char="•"/>
            </a:pPr>
            <a:r>
              <a:rPr lang="en-US" sz="2400" dirty="0" smtClean="0">
                <a:latin typeface="Times New Roman" pitchFamily="18" charset="0"/>
                <a:cs typeface="Times New Roman" pitchFamily="18" charset="0"/>
              </a:rPr>
              <a:t>For a given state and input symbol has </a:t>
            </a:r>
            <a:r>
              <a:rPr lang="en-US" sz="2400" dirty="0" err="1" smtClean="0">
                <a:latin typeface="Times New Roman" pitchFamily="18" charset="0"/>
                <a:cs typeface="Times New Roman" pitchFamily="18" charset="0"/>
              </a:rPr>
              <a:t>atleast</a:t>
            </a:r>
            <a:r>
              <a:rPr lang="en-US" sz="2400" dirty="0" smtClean="0">
                <a:latin typeface="Times New Roman" pitchFamily="18" charset="0"/>
                <a:cs typeface="Times New Roman" pitchFamily="18" charset="0"/>
              </a:rPr>
              <a:t> one choice to</a:t>
            </a:r>
          </a:p>
          <a:p>
            <a:pPr indent="457200" algn="just" fontAlgn="base"/>
            <a:r>
              <a:rPr lang="en-US" sz="2400" dirty="0" smtClean="0">
                <a:latin typeface="Times New Roman" pitchFamily="18" charset="0"/>
                <a:cs typeface="Times New Roman" pitchFamily="18" charset="0"/>
              </a:rPr>
              <a:t>move (finite number of choices for the next move),</a:t>
            </a:r>
          </a:p>
          <a:p>
            <a:pPr indent="457200" algn="just" fontAlgn="base"/>
            <a:r>
              <a:rPr lang="en-US" sz="2400" dirty="0" smtClean="0">
                <a:latin typeface="Times New Roman" pitchFamily="18" charset="0"/>
                <a:cs typeface="Times New Roman" pitchFamily="18" charset="0"/>
              </a:rPr>
              <a:t>each choice several choices of path that it might follow 	for</a:t>
            </a:r>
          </a:p>
          <a:p>
            <a:pPr indent="457200" algn="just" fontAlgn="base"/>
            <a:r>
              <a:rPr lang="en-US" sz="2400" dirty="0" smtClean="0">
                <a:latin typeface="Times New Roman" pitchFamily="18" charset="0"/>
                <a:cs typeface="Times New Roman" pitchFamily="18" charset="0"/>
              </a:rPr>
              <a:t>a given input string.</a:t>
            </a:r>
          </a:p>
          <a:p>
            <a:pPr indent="457200" algn="just" fontAlgn="base">
              <a:buFont typeface="Arial" pitchFamily="34" charset="0"/>
              <a:buChar char="•"/>
            </a:pPr>
            <a:r>
              <a:rPr lang="en-US" sz="2400" dirty="0" smtClean="0">
                <a:latin typeface="Times New Roman" pitchFamily="18" charset="0"/>
                <a:cs typeface="Times New Roman" pitchFamily="18" charset="0"/>
              </a:rPr>
              <a:t>A non-deterministic Turing machine is equivalent to</a:t>
            </a:r>
          </a:p>
          <a:p>
            <a:pPr indent="457200" algn="just" fontAlgn="base"/>
            <a:r>
              <a:rPr lang="en-US" sz="2400" dirty="0" smtClean="0">
                <a:latin typeface="Times New Roman" pitchFamily="18" charset="0"/>
                <a:cs typeface="Times New Roman" pitchFamily="18" charset="0"/>
              </a:rPr>
              <a:t>deterministic Turing machine.</a:t>
            </a:r>
            <a:endParaRPr lang="en-US" sz="2400" dirty="0">
              <a:latin typeface="Times New Roman" pitchFamily="18" charset="0"/>
              <a:cs typeface="Times New Roman"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1752600"/>
          </a:xfrm>
        </p:spPr>
        <p:txBody>
          <a:bodyPr>
            <a:noAutofit/>
          </a:bodyPr>
          <a:lstStyle/>
          <a:p>
            <a:pPr algn="just"/>
            <a:r>
              <a:rPr lang="en-US" sz="2400" dirty="0" smtClean="0">
                <a:latin typeface="Times New Roman" pitchFamily="18" charset="0"/>
                <a:cs typeface="Times New Roman" pitchFamily="18" charset="0"/>
              </a:rPr>
              <a:t>In computability theory, the </a:t>
            </a:r>
            <a:r>
              <a:rPr lang="en-US" sz="2400" b="1" dirty="0" smtClean="0">
                <a:latin typeface="Times New Roman" pitchFamily="18" charset="0"/>
                <a:cs typeface="Times New Roman" pitchFamily="18" charset="0"/>
              </a:rPr>
              <a:t>halting problem</a:t>
            </a:r>
            <a:r>
              <a:rPr lang="en-US" sz="2400" dirty="0" smtClean="0">
                <a:latin typeface="Times New Roman" pitchFamily="18" charset="0"/>
                <a:cs typeface="Times New Roman" pitchFamily="18" charset="0"/>
              </a:rPr>
              <a:t> is the problem of determining, from a description of an arbitrary computer program and an input, whether the program will finish running, or continue to run forever.</a:t>
            </a:r>
          </a:p>
          <a:p>
            <a:pPr algn="just"/>
            <a:endParaRPr lang="en-US" sz="24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096962"/>
          </a:xfrm>
        </p:spPr>
        <p:style>
          <a:lnRef idx="3">
            <a:schemeClr val="lt1"/>
          </a:lnRef>
          <a:fillRef idx="1">
            <a:schemeClr val="accent4"/>
          </a:fillRef>
          <a:effectRef idx="1">
            <a:schemeClr val="accent4"/>
          </a:effectRef>
          <a:fontRef idx="minor">
            <a:schemeClr val="lt1"/>
          </a:fontRef>
        </p:style>
        <p:txBody>
          <a:bodyPr>
            <a:normAutofit/>
          </a:bodyPr>
          <a:lstStyle/>
          <a:p>
            <a:r>
              <a:rPr lang="en-IN" dirty="0" smtClean="0"/>
              <a:t>HALTING PROBLEM</a:t>
            </a: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533400" y="3048000"/>
            <a:ext cx="8001000" cy="1524000"/>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457200" y="4648200"/>
            <a:ext cx="8229600" cy="198120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685800"/>
            <a:ext cx="8001000" cy="230505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33400" y="3505200"/>
            <a:ext cx="7391400" cy="2362200"/>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762000" y="381000"/>
            <a:ext cx="7620000" cy="3124200"/>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685800" y="3962400"/>
            <a:ext cx="8048625" cy="213360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029200"/>
          </a:xfrm>
        </p:spPr>
        <p:txBody>
          <a:bodyPr>
            <a:noAutofit/>
          </a:bodyPr>
          <a:lstStyle/>
          <a:p>
            <a:pPr algn="just" fontAlgn="base">
              <a:buNone/>
            </a:pPr>
            <a:r>
              <a:rPr lang="en-US" sz="2400" b="1" dirty="0" smtClean="0">
                <a:latin typeface="Times New Roman" pitchFamily="18" charset="0"/>
                <a:cs typeface="Times New Roman" pitchFamily="18" charset="0"/>
              </a:rPr>
              <a:t>The Halting problem –</a:t>
            </a:r>
            <a:r>
              <a:rPr lang="en-US" sz="2400" dirty="0" smtClean="0">
                <a:latin typeface="Times New Roman" pitchFamily="18" charset="0"/>
                <a:cs typeface="Times New Roman" pitchFamily="18" charset="0"/>
              </a:rPr>
              <a:t> </a:t>
            </a:r>
          </a:p>
          <a:p>
            <a:pPr algn="just" fontAlgn="base">
              <a:buNone/>
            </a:pPr>
            <a:r>
              <a:rPr lang="en-US" sz="2400" dirty="0" smtClean="0">
                <a:latin typeface="Times New Roman" pitchFamily="18" charset="0"/>
                <a:cs typeface="Times New Roman" pitchFamily="18" charset="0"/>
              </a:rPr>
              <a:t>	Given a program / algorithm will ever halt or not?</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Halting means that the program on certain input will accept it and halt or reject it and halt and it would never go into an infinite loop. Basically halting means terminating. So can we have an algorithm that will tell that the given program will halt or not. In terms of Turing machine, will it terminate when run on some machine with some particular given input string.</a:t>
            </a:r>
          </a:p>
          <a:p>
            <a:pPr fontAlgn="base">
              <a:buNone/>
            </a:pPr>
            <a:r>
              <a:rPr lang="en-US" sz="2400" dirty="0" smtClean="0">
                <a:latin typeface="Times New Roman" pitchFamily="18" charset="0"/>
                <a:cs typeface="Times New Roman" pitchFamily="18" charset="0"/>
              </a:rPr>
              <a:t>	The answer is no we cannot design a generalized algorithm which can appropriately say that given a program will ever halt or not?</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only way is to run the program and check whether it halts or not.</a:t>
            </a:r>
          </a:p>
          <a:p>
            <a:pPr algn="just"/>
            <a:endParaRPr lang="en-US" sz="24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0969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UNDECIDABILITY OF HALTING PROBLEM</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867400"/>
          </a:xfrm>
        </p:spPr>
        <p:txBody>
          <a:bodyPr>
            <a:normAutofit/>
          </a:bodyPr>
          <a:lstStyle/>
          <a:p>
            <a:pPr algn="just"/>
            <a:r>
              <a:rPr lang="en-US" sz="2200" dirty="0" smtClean="0">
                <a:latin typeface="Times New Roman" pitchFamily="18" charset="0"/>
                <a:cs typeface="Times New Roman" pitchFamily="18" charset="0"/>
              </a:rPr>
              <a:t>This is an </a:t>
            </a:r>
            <a:r>
              <a:rPr lang="en-US" sz="2200" dirty="0" err="1" smtClean="0">
                <a:latin typeface="Times New Roman" pitchFamily="18" charset="0"/>
                <a:cs typeface="Times New Roman" pitchFamily="18" charset="0"/>
              </a:rPr>
              <a:t>undecidable</a:t>
            </a:r>
            <a:r>
              <a:rPr lang="en-US" sz="2200" dirty="0" smtClean="0">
                <a:latin typeface="Times New Roman" pitchFamily="18" charset="0"/>
                <a:cs typeface="Times New Roman" pitchFamily="18" charset="0"/>
              </a:rPr>
              <a:t> problem because we cannot have an algorithm which will tell us whether a given program will halt or not in a generalized way </a:t>
            </a:r>
            <a:r>
              <a:rPr lang="en-US" sz="2200" dirty="0" err="1" smtClean="0">
                <a:latin typeface="Times New Roman" pitchFamily="18" charset="0"/>
                <a:cs typeface="Times New Roman" pitchFamily="18" charset="0"/>
              </a:rPr>
              <a:t>i.e</a:t>
            </a:r>
            <a:r>
              <a:rPr lang="en-US" sz="2200" dirty="0" smtClean="0">
                <a:latin typeface="Times New Roman" pitchFamily="18" charset="0"/>
                <a:cs typeface="Times New Roman" pitchFamily="18" charset="0"/>
              </a:rPr>
              <a:t> by having specific program/algorithm. In general we can’t always know that’s why we can’t have a general algorithm. The best possible way is to run the program and see whether it halts or not. In this way for many programs we can see that it will sometimes loop and always halt.</a:t>
            </a:r>
          </a:p>
          <a:p>
            <a:pPr algn="just">
              <a:buNone/>
            </a:pPr>
            <a:endParaRPr lang="en-US" sz="2200"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Proof by Contradiction –</a:t>
            </a:r>
          </a:p>
          <a:p>
            <a:pPr>
              <a:buNone/>
            </a:pPr>
            <a:r>
              <a:rPr lang="en-US" sz="2200" b="1" dirty="0" smtClean="0">
                <a:latin typeface="Times New Roman" pitchFamily="18" charset="0"/>
                <a:cs typeface="Times New Roman" pitchFamily="18" charset="0"/>
              </a:rPr>
              <a:t>	Problem statement:</a:t>
            </a:r>
            <a:r>
              <a:rPr lang="en-US" sz="2200" dirty="0" smtClean="0">
                <a:latin typeface="Times New Roman" pitchFamily="18" charset="0"/>
                <a:cs typeface="Times New Roman" pitchFamily="18" charset="0"/>
              </a:rPr>
              <a:t> Can we design a machine which if given a program can find out if that program will always halt or not halt on a particular input?</a:t>
            </a:r>
          </a:p>
          <a:p>
            <a:pPr algn="just">
              <a:buNone/>
            </a:pPr>
            <a:r>
              <a:rPr lang="en-US" sz="2200" b="1" dirty="0" smtClean="0">
                <a:latin typeface="Times New Roman" pitchFamily="18" charset="0"/>
                <a:cs typeface="Times New Roman" pitchFamily="18" charset="0"/>
              </a:rPr>
              <a:t>	Solution:</a:t>
            </a:r>
            <a:r>
              <a:rPr lang="en-US" sz="2200" dirty="0" smtClean="0">
                <a:latin typeface="Times New Roman" pitchFamily="18" charset="0"/>
                <a:cs typeface="Times New Roman" pitchFamily="18" charset="0"/>
              </a:rPr>
              <a:t> Let us assume that we can design that kind of machine called as HM(P, I) where HM is the machine/program, P is the program and I is the input. On taking input the both arguments the machine HM will tell that the program P either halts or not.</a:t>
            </a:r>
            <a:endParaRPr lang="en-US" sz="2200" dirty="0">
              <a:latin typeface="Times New Roman" pitchFamily="18" charset="0"/>
              <a:cs typeface="Times New Roman"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1"/>
            <a:ext cx="8229600" cy="1600199"/>
          </a:xfrm>
        </p:spPr>
        <p:txBody>
          <a:bodyPr>
            <a:normAutofit/>
          </a:bodyPr>
          <a:lstStyle/>
          <a:p>
            <a:pPr algn="just" fontAlgn="base">
              <a:buNone/>
            </a:pPr>
            <a:r>
              <a:rPr lang="en-US" sz="2400" dirty="0" smtClean="0">
                <a:latin typeface="Times New Roman" pitchFamily="18" charset="0"/>
                <a:cs typeface="Times New Roman" pitchFamily="18" charset="0"/>
              </a:rPr>
              <a:t>	If we can design such a program this allows us to write another program we call this program CM(X) where X is any program(taken as argument) and according to the definition of the program CM(X) shown in the figure.</a:t>
            </a:r>
          </a:p>
          <a:p>
            <a:pPr algn="just"/>
            <a:endParaRPr lang="en-US" sz="2400" dirty="0">
              <a:latin typeface="Times New Roman" pitchFamily="18" charset="0"/>
              <a:cs typeface="Times New Roman" pitchFamily="18" charset="0"/>
            </a:endParaRPr>
          </a:p>
        </p:txBody>
      </p:sp>
      <p:pic>
        <p:nvPicPr>
          <p:cNvPr id="4098" name="Picture 2" descr="https://media.geeksforgeeks.org/wp-content/uploads/halt1-1.png"/>
          <p:cNvPicPr>
            <a:picLocks noChangeAspect="1" noChangeArrowheads="1"/>
          </p:cNvPicPr>
          <p:nvPr/>
        </p:nvPicPr>
        <p:blipFill>
          <a:blip r:embed="rId2" cstate="print"/>
          <a:srcRect/>
          <a:stretch>
            <a:fillRect/>
          </a:stretch>
        </p:blipFill>
        <p:spPr bwMode="auto">
          <a:xfrm>
            <a:off x="838200" y="2133600"/>
            <a:ext cx="7239000" cy="2514600"/>
          </a:xfrm>
          <a:prstGeom prst="rect">
            <a:avLst/>
          </a:prstGeom>
          <a:noFill/>
        </p:spPr>
      </p:pic>
      <p:sp>
        <p:nvSpPr>
          <p:cNvPr id="5" name="Rectangle 4"/>
          <p:cNvSpPr/>
          <p:nvPr/>
        </p:nvSpPr>
        <p:spPr>
          <a:xfrm>
            <a:off x="838200" y="4800600"/>
            <a:ext cx="7772400" cy="1569660"/>
          </a:xfrm>
          <a:prstGeom prst="rect">
            <a:avLst/>
          </a:prstGeom>
        </p:spPr>
        <p:txBody>
          <a:bodyPr wrap="square">
            <a:spAutoFit/>
          </a:bodyPr>
          <a:lstStyle/>
          <a:p>
            <a:pPr algn="just"/>
            <a:r>
              <a:rPr lang="en-US" sz="2400" dirty="0" smtClean="0">
                <a:latin typeface="Times New Roman" pitchFamily="18" charset="0"/>
                <a:cs typeface="Times New Roman" pitchFamily="18" charset="0"/>
              </a:rPr>
              <a:t>In the program CM(X) we call the function HM(X), which we have already defined and to HM() we pass the arguments (X, X), according to the definition of HM() it can take two arguments </a:t>
            </a:r>
            <a:r>
              <a:rPr lang="en-US" sz="2400" dirty="0" err="1" smtClean="0">
                <a:latin typeface="Times New Roman" pitchFamily="18" charset="0"/>
                <a:cs typeface="Times New Roman" pitchFamily="18" charset="0"/>
              </a:rPr>
              <a:t>i.e</a:t>
            </a:r>
            <a:r>
              <a:rPr lang="en-US" sz="2400" dirty="0" smtClean="0">
                <a:latin typeface="Times New Roman" pitchFamily="18" charset="0"/>
                <a:cs typeface="Times New Roman" pitchFamily="18" charset="0"/>
              </a:rPr>
              <a:t> one is program and another is the input. </a:t>
            </a:r>
            <a:endParaRPr lang="en-US"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81000" y="381000"/>
            <a:ext cx="8153400" cy="6477000"/>
          </a:xfrm>
          <a:prstGeom prst="rect">
            <a:avLst/>
          </a:prstGeom>
          <a:noFill/>
          <a:ln w="9525">
            <a:noFill/>
            <a:miter lim="800000"/>
            <a:headEnd/>
            <a:tailEnd/>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0"/>
            <a:ext cx="8229600" cy="5257800"/>
          </a:xfrm>
        </p:spPr>
        <p:txBody>
          <a:bodyPr>
            <a:normAutofit/>
          </a:bodyPr>
          <a:lstStyle/>
          <a:p>
            <a:pPr algn="just"/>
            <a:r>
              <a:rPr lang="en-US" sz="2400" dirty="0" smtClean="0">
                <a:latin typeface="Times New Roman" pitchFamily="18" charset="0"/>
                <a:cs typeface="Times New Roman" pitchFamily="18" charset="0"/>
              </a:rPr>
              <a:t>Now in the second program we pass X as a program and X as input to the function HM().We know that the program HM() gives two output either “Halt” or “Not Halt”.</a:t>
            </a:r>
          </a:p>
          <a:p>
            <a:pPr algn="just"/>
            <a:endParaRPr lang="en-US" sz="2400" dirty="0" smtClean="0">
              <a:latin typeface="Times New Roman" pitchFamily="18" charset="0"/>
              <a:cs typeface="Times New Roman" pitchFamily="18" charset="0"/>
            </a:endParaRPr>
          </a:p>
          <a:p>
            <a:pPr algn="just" fontAlgn="base"/>
            <a:r>
              <a:rPr lang="en-US" sz="2400" dirty="0" smtClean="0">
                <a:latin typeface="Times New Roman" pitchFamily="18" charset="0"/>
                <a:cs typeface="Times New Roman" pitchFamily="18" charset="0"/>
              </a:rPr>
              <a:t>But in case second program, when HM(X, X) will halt loop body tells to go in loop and when it doesn’t halt that means loop, it is asked to return.</a:t>
            </a:r>
          </a:p>
          <a:p>
            <a:pPr algn="just" fontAlgn="base"/>
            <a:endParaRPr lang="en-US" sz="2400" dirty="0" smtClean="0">
              <a:latin typeface="Times New Roman" pitchFamily="18" charset="0"/>
              <a:cs typeface="Times New Roman" pitchFamily="18" charset="0"/>
            </a:endParaRPr>
          </a:p>
          <a:p>
            <a:pPr algn="just" fontAlgn="base"/>
            <a:r>
              <a:rPr lang="en-US" sz="2400" dirty="0" smtClean="0">
                <a:latin typeface="Times New Roman" pitchFamily="18" charset="0"/>
                <a:cs typeface="Times New Roman" pitchFamily="18" charset="0"/>
              </a:rPr>
              <a:t>Now we take one more situation where the program CM is passed to CM() function as an argument. Then there would be some impossibility, i.e., a condition arises which is not possible.</a:t>
            </a:r>
          </a:p>
          <a:p>
            <a:pPr algn="just"/>
            <a:endParaRPr lang="en-US" sz="2400" dirty="0">
              <a:latin typeface="Times New Roman" pitchFamily="18" charset="0"/>
              <a:cs typeface="Times New Roman" pitchFamily="18"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AutoShape 2" descr="https://media.geeksforgeeks.org/wp-content/uploads/halt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0356" name="AutoShape 4" descr="https://media.geeksforgeeks.org/wp-content/uploads/halt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0358" name="Picture 6" descr="https://media.geeksforgeeks.org/wp-content/uploads/halt2.png"/>
          <p:cNvPicPr>
            <a:picLocks noChangeAspect="1" noChangeArrowheads="1"/>
          </p:cNvPicPr>
          <p:nvPr/>
        </p:nvPicPr>
        <p:blipFill>
          <a:blip r:embed="rId2" cstate="print"/>
          <a:srcRect/>
          <a:stretch>
            <a:fillRect/>
          </a:stretch>
        </p:blipFill>
        <p:spPr bwMode="auto">
          <a:xfrm>
            <a:off x="457200" y="457200"/>
            <a:ext cx="8153400" cy="5943600"/>
          </a:xfrm>
          <a:prstGeom prst="rect">
            <a:avLst/>
          </a:prstGeom>
          <a:noFill/>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914400"/>
            <a:ext cx="8229600" cy="3564053"/>
          </a:xfrm>
          <a:prstGeom prst="rect">
            <a:avLst/>
          </a:prstGeom>
        </p:spPr>
        <p:txBody>
          <a:bodyPr wrap="square">
            <a:spAutoFit/>
          </a:bodyPr>
          <a:lstStyle/>
          <a:p>
            <a:pPr algn="just" fontAlgn="base"/>
            <a:r>
              <a:rPr lang="en-US" sz="2400" dirty="0" smtClean="0">
                <a:latin typeface="Times New Roman" pitchFamily="18" charset="0"/>
                <a:cs typeface="Times New Roman" pitchFamily="18" charset="0"/>
              </a:rPr>
              <a:t>It is impossible for outer function to halt if its code (inner body) is in loop and also it is impossible for outer non halting function to halt even after its inner code is halting. So the both condition is non halting for CM machine/program even we had assumed in the beginning that it would halt. So this is the contradiction and we can say that our assumption was wrong and this problem, i.e., halting problem is </a:t>
            </a:r>
            <a:r>
              <a:rPr lang="en-US" sz="2400" dirty="0" err="1" smtClean="0">
                <a:latin typeface="Times New Roman" pitchFamily="18" charset="0"/>
                <a:cs typeface="Times New Roman" pitchFamily="18" charset="0"/>
              </a:rPr>
              <a:t>undecidable</a:t>
            </a:r>
            <a:r>
              <a:rPr lang="en-US" sz="2400" dirty="0" smtClean="0">
                <a:latin typeface="Times New Roman" pitchFamily="18" charset="0"/>
                <a:cs typeface="Times New Roman" pitchFamily="18" charset="0"/>
              </a:rPr>
              <a:t>.</a:t>
            </a:r>
          </a:p>
          <a:p>
            <a:pPr algn="just" fontAlgn="base">
              <a:buNone/>
            </a:pPr>
            <a:endParaRPr lang="en-US" sz="2400" dirty="0" smtClean="0">
              <a:latin typeface="Times New Roman" pitchFamily="18" charset="0"/>
              <a:cs typeface="Times New Roman" pitchFamily="18" charset="0"/>
            </a:endParaRPr>
          </a:p>
          <a:p>
            <a:pPr algn="just" fontAlgn="base"/>
            <a:r>
              <a:rPr lang="en-US" sz="2400" dirty="0" smtClean="0">
                <a:latin typeface="Times New Roman" pitchFamily="18" charset="0"/>
                <a:cs typeface="Times New Roman" pitchFamily="18" charset="0"/>
              </a:rPr>
              <a:t>This is how we proved that halting problem is </a:t>
            </a:r>
            <a:r>
              <a:rPr lang="en-US" sz="2400" dirty="0" err="1" smtClean="0">
                <a:latin typeface="Times New Roman" pitchFamily="18" charset="0"/>
                <a:cs typeface="Times New Roman" pitchFamily="18" charset="0"/>
              </a:rPr>
              <a:t>undecidable</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8229600" cy="1096962"/>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CHOMSKIAN HIERARCHY OF LANGUAGES</a:t>
            </a:r>
            <a:endParaRPr lang="en-US" dirty="0"/>
          </a:p>
        </p:txBody>
      </p:sp>
      <p:pic>
        <p:nvPicPr>
          <p:cNvPr id="105474" name="Picture 2"/>
          <p:cNvPicPr>
            <a:picLocks noChangeAspect="1" noChangeArrowheads="1"/>
          </p:cNvPicPr>
          <p:nvPr/>
        </p:nvPicPr>
        <p:blipFill>
          <a:blip r:embed="rId3" cstate="print"/>
          <a:srcRect/>
          <a:stretch>
            <a:fillRect/>
          </a:stretch>
        </p:blipFill>
        <p:spPr bwMode="auto">
          <a:xfrm>
            <a:off x="304800" y="1524000"/>
            <a:ext cx="8534400" cy="533400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2" cstate="print"/>
          <a:srcRect/>
          <a:stretch>
            <a:fillRect/>
          </a:stretch>
        </p:blipFill>
        <p:spPr bwMode="auto">
          <a:xfrm>
            <a:off x="609600" y="685800"/>
            <a:ext cx="8077200" cy="5715000"/>
          </a:xfrm>
          <a:prstGeom prst="rect">
            <a:avLst/>
          </a:prstGeom>
          <a:noFill/>
          <a:ln w="9525">
            <a:noFill/>
            <a:miter lim="800000"/>
            <a:headEnd/>
            <a:tailEnd/>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2" cstate="print"/>
          <a:srcRect/>
          <a:stretch>
            <a:fillRect/>
          </a:stretch>
        </p:blipFill>
        <p:spPr bwMode="auto">
          <a:xfrm>
            <a:off x="304800" y="685800"/>
            <a:ext cx="8229600" cy="55626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2" cstate="print"/>
          <a:srcRect/>
          <a:stretch>
            <a:fillRect/>
          </a:stretch>
        </p:blipFill>
        <p:spPr bwMode="auto">
          <a:xfrm>
            <a:off x="457200" y="685800"/>
            <a:ext cx="8001000" cy="5257800"/>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381000" y="762000"/>
            <a:ext cx="8153400" cy="53340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cstate="print"/>
          <a:srcRect/>
          <a:stretch>
            <a:fillRect/>
          </a:stretch>
        </p:blipFill>
        <p:spPr bwMode="auto">
          <a:xfrm>
            <a:off x="533400" y="533400"/>
            <a:ext cx="8077200" cy="2590800"/>
          </a:xfrm>
          <a:prstGeom prst="rect">
            <a:avLst/>
          </a:prstGeom>
          <a:noFill/>
          <a:ln w="9525">
            <a:noFill/>
            <a:miter lim="800000"/>
            <a:headEnd/>
            <a:tailEnd/>
          </a:ln>
        </p:spPr>
      </p:pic>
      <p:pic>
        <p:nvPicPr>
          <p:cNvPr id="109571" name="Picture 3"/>
          <p:cNvPicPr>
            <a:picLocks noChangeAspect="1" noChangeArrowheads="1"/>
          </p:cNvPicPr>
          <p:nvPr/>
        </p:nvPicPr>
        <p:blipFill>
          <a:blip r:embed="rId4" cstate="print"/>
          <a:srcRect/>
          <a:stretch>
            <a:fillRect/>
          </a:stretch>
        </p:blipFill>
        <p:spPr bwMode="auto">
          <a:xfrm>
            <a:off x="990600" y="3200400"/>
            <a:ext cx="7543800" cy="2971800"/>
          </a:xfrm>
          <a:prstGeom prst="rect">
            <a:avLst/>
          </a:prstGeom>
          <a:noFill/>
          <a:ln w="9525">
            <a:noFill/>
            <a:miter lim="800000"/>
            <a:headEnd/>
            <a:tailEnd/>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153400" cy="5257800"/>
          </a:xfrm>
        </p:spPr>
        <p:txBody>
          <a:bodyPr>
            <a:noAutofit/>
          </a:bodyPr>
          <a:lstStyle/>
          <a:p>
            <a:pPr marL="514350" lvl="0" indent="-514350" algn="just">
              <a:buAutoNum type="arabicPeriod"/>
            </a:pPr>
            <a:r>
              <a:rPr lang="en-US" sz="2400" dirty="0" smtClean="0"/>
              <a:t>Design </a:t>
            </a:r>
            <a:r>
              <a:rPr lang="en-US" sz="2400" dirty="0"/>
              <a:t>a TM to recognize the language L = {</a:t>
            </a:r>
            <a:r>
              <a:rPr lang="en-US" sz="2400" dirty="0" err="1"/>
              <a:t>a</a:t>
            </a:r>
            <a:r>
              <a:rPr lang="en-US" sz="2400" baseline="30000" dirty="0" err="1"/>
              <a:t>n</a:t>
            </a:r>
            <a:r>
              <a:rPr lang="en-US" sz="2400" dirty="0" err="1"/>
              <a:t>b</a:t>
            </a:r>
            <a:r>
              <a:rPr lang="en-US" sz="2400" baseline="30000" dirty="0" err="1"/>
              <a:t>n</a:t>
            </a:r>
            <a:r>
              <a:rPr lang="en-US" sz="2400" dirty="0" err="1"/>
              <a:t>c</a:t>
            </a:r>
            <a:r>
              <a:rPr lang="en-US" sz="2400" baseline="30000" dirty="0" err="1"/>
              <a:t>n</a:t>
            </a:r>
            <a:r>
              <a:rPr lang="en-US" sz="2400" baseline="30000" dirty="0"/>
              <a:t> </a:t>
            </a:r>
            <a:r>
              <a:rPr lang="en-US" sz="2400" dirty="0"/>
              <a:t>; n&gt;0</a:t>
            </a:r>
            <a:r>
              <a:rPr lang="en-US" sz="2400" dirty="0" smtClean="0"/>
              <a:t>}.</a:t>
            </a:r>
          </a:p>
          <a:p>
            <a:pPr marL="514350" lvl="0" indent="-514350" algn="just">
              <a:buAutoNum type="arabicPeriod"/>
            </a:pPr>
            <a:r>
              <a:rPr lang="en-US" sz="2400" dirty="0" smtClean="0"/>
              <a:t>Design </a:t>
            </a:r>
            <a:r>
              <a:rPr lang="en-US" sz="2400" dirty="0"/>
              <a:t>a TM  to recognize the language L = { </a:t>
            </a:r>
            <a:r>
              <a:rPr lang="en-US" sz="2400" dirty="0" err="1"/>
              <a:t>ww</a:t>
            </a:r>
            <a:r>
              <a:rPr lang="en-US" sz="2400" baseline="30000" dirty="0" err="1"/>
              <a:t>R</a:t>
            </a:r>
            <a:r>
              <a:rPr lang="en-US" sz="2400" dirty="0"/>
              <a:t> ; w ∈ (0+1)*} and check whether the string “010010” is accept or not</a:t>
            </a:r>
          </a:p>
          <a:p>
            <a:pPr algn="just">
              <a:buNone/>
            </a:pPr>
            <a:r>
              <a:rPr lang="en-US" sz="2400" dirty="0" smtClean="0"/>
              <a:t>	</a:t>
            </a:r>
            <a:r>
              <a:rPr lang="en-US" sz="2400" dirty="0"/>
              <a:t>				(or)</a:t>
            </a:r>
          </a:p>
          <a:p>
            <a:pPr algn="just">
              <a:buNone/>
            </a:pPr>
            <a:r>
              <a:rPr lang="en-US" sz="2400" dirty="0" smtClean="0"/>
              <a:t>	Design </a:t>
            </a:r>
            <a:r>
              <a:rPr lang="en-US" sz="2400" dirty="0"/>
              <a:t>a TM to accept the set of palindrome strings and check whether the string “010010” is accept or </a:t>
            </a:r>
            <a:r>
              <a:rPr lang="en-US" sz="2400" dirty="0" smtClean="0"/>
              <a:t>not</a:t>
            </a:r>
          </a:p>
          <a:p>
            <a:pPr algn="just">
              <a:buNone/>
            </a:pPr>
            <a:r>
              <a:rPr lang="en-US" sz="2400" dirty="0" smtClean="0"/>
              <a:t>3. Design </a:t>
            </a:r>
            <a:r>
              <a:rPr lang="en-US" sz="2400" dirty="0"/>
              <a:t>a TM  to recognize the language L = { </a:t>
            </a:r>
            <a:r>
              <a:rPr lang="en-US" sz="2400" dirty="0" err="1"/>
              <a:t>wcw</a:t>
            </a:r>
            <a:r>
              <a:rPr lang="en-US" sz="2400" baseline="30000" dirty="0" err="1"/>
              <a:t>R</a:t>
            </a:r>
            <a:r>
              <a:rPr lang="en-US" sz="2400" dirty="0"/>
              <a:t> ; w ∈ (</a:t>
            </a:r>
            <a:r>
              <a:rPr lang="en-US" sz="2400" dirty="0" err="1"/>
              <a:t>a+b</a:t>
            </a:r>
            <a:r>
              <a:rPr lang="en-US" sz="2400" dirty="0" smtClean="0"/>
              <a:t>)*}</a:t>
            </a:r>
          </a:p>
          <a:p>
            <a:pPr marL="457200" indent="-457200" algn="just">
              <a:buAutoNum type="arabicPeriod" startAt="4"/>
            </a:pPr>
            <a:r>
              <a:rPr lang="en-US" sz="2400" dirty="0" smtClean="0"/>
              <a:t>Construct a TM for checking well </a:t>
            </a:r>
            <a:r>
              <a:rPr lang="en-US" sz="2400" dirty="0" err="1" smtClean="0"/>
              <a:t>formness</a:t>
            </a:r>
            <a:r>
              <a:rPr lang="en-US" sz="2400" dirty="0" smtClean="0"/>
              <a:t> of </a:t>
            </a:r>
            <a:r>
              <a:rPr lang="en-US" sz="2400" dirty="0" err="1" smtClean="0"/>
              <a:t>Paranthesis</a:t>
            </a:r>
            <a:endParaRPr lang="en-US" sz="2400" dirty="0" smtClean="0"/>
          </a:p>
          <a:p>
            <a:pPr marL="457200" indent="-457200" algn="just">
              <a:buAutoNum type="arabicPeriod" startAt="4"/>
            </a:pPr>
            <a:r>
              <a:rPr lang="en-US" sz="2400" dirty="0" smtClean="0"/>
              <a:t>Construct a TM for f(x, y) = </a:t>
            </a:r>
            <a:r>
              <a:rPr lang="en-US" sz="2400" dirty="0" err="1" smtClean="0"/>
              <a:t>x+y</a:t>
            </a:r>
            <a:r>
              <a:rPr lang="en-US" sz="2400" dirty="0" smtClean="0"/>
              <a:t>.</a:t>
            </a:r>
            <a:endParaRPr lang="en-US" sz="2400" dirty="0"/>
          </a:p>
          <a:p>
            <a:pPr algn="just"/>
            <a:endParaRPr lang="en-US" sz="2400" dirty="0"/>
          </a:p>
        </p:txBody>
      </p:sp>
      <p:sp>
        <p:nvSpPr>
          <p:cNvPr id="4" name="Title 1"/>
          <p:cNvSpPr txBox="1">
            <a:spLocks/>
          </p:cNvSpPr>
          <p:nvPr/>
        </p:nvSpPr>
        <p:spPr>
          <a:xfrm>
            <a:off x="457200" y="274638"/>
            <a:ext cx="8229600" cy="808574"/>
          </a:xfrm>
          <a:prstGeom prst="rect">
            <a:avLst/>
          </a:prstGeom>
        </p:spPr>
        <p:txBody>
          <a:bodyPr vert="horz" lIns="91440" tIns="45720" rIns="91440" bIns="45720" rtlCol="0" anchor="ctr">
            <a:normAutofit/>
          </a:bodyPr>
          <a:lstStyle/>
          <a:p>
            <a:pPr lvl="0" algn="ctr">
              <a:spcBef>
                <a:spcPct val="0"/>
              </a:spcBef>
              <a:defRPr/>
            </a:pPr>
            <a:r>
              <a:rPr lang="en-US" sz="4400" smtClean="0"/>
              <a:t>Practice Problems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486400"/>
          </a:xfrm>
        </p:spPr>
        <p:txBody>
          <a:bodyPr/>
          <a:lstStyle/>
          <a:p>
            <a:pPr>
              <a:buNone/>
            </a:pPr>
            <a:r>
              <a:rPr lang="en-US" b="1" dirty="0" smtClean="0"/>
              <a:t>Representation of Turing Machines </a:t>
            </a:r>
          </a:p>
          <a:p>
            <a:pPr>
              <a:buNone/>
            </a:pPr>
            <a:r>
              <a:rPr lang="en-US" dirty="0" smtClean="0"/>
              <a:t>	</a:t>
            </a:r>
          </a:p>
          <a:p>
            <a:pPr>
              <a:buNone/>
            </a:pPr>
            <a:r>
              <a:rPr lang="en-US" dirty="0" smtClean="0"/>
              <a:t>We can describe a Turing machine employing</a:t>
            </a:r>
          </a:p>
          <a:p>
            <a:pPr>
              <a:buNone/>
            </a:pPr>
            <a:r>
              <a:rPr lang="en-US" dirty="0" smtClean="0"/>
              <a:t>		(</a:t>
            </a:r>
            <a:r>
              <a:rPr lang="en-US" dirty="0" err="1" smtClean="0"/>
              <a:t>i</a:t>
            </a:r>
            <a:r>
              <a:rPr lang="en-US" dirty="0" smtClean="0"/>
              <a:t>) Transition diagram (transition graph). </a:t>
            </a:r>
          </a:p>
          <a:p>
            <a:pPr>
              <a:buNone/>
            </a:pPr>
            <a:r>
              <a:rPr lang="en-US" dirty="0" smtClean="0"/>
              <a:t>		(ii) Instantaneous descriptions using move-	      relations. </a:t>
            </a:r>
          </a:p>
          <a:p>
            <a:pPr>
              <a:buNone/>
            </a:pPr>
            <a:r>
              <a:rPr lang="en-US" dirty="0" smtClean="0"/>
              <a:t>		(iii) Transition table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1808</TotalTime>
  <Words>2930</Words>
  <Application>Microsoft Office PowerPoint</Application>
  <PresentationFormat>On-screen Show (4:3)</PresentationFormat>
  <Paragraphs>834</Paragraphs>
  <Slides>89</Slides>
  <Notes>14</Notes>
  <HiddenSlides>0</HiddenSlides>
  <MMClips>0</MMClips>
  <ScaleCrop>false</ScaleCrop>
  <HeadingPairs>
    <vt:vector size="4" baseType="variant">
      <vt:variant>
        <vt:lpstr>Theme</vt:lpstr>
      </vt:variant>
      <vt:variant>
        <vt:i4>1</vt:i4>
      </vt:variant>
      <vt:variant>
        <vt:lpstr>Slide Titles</vt:lpstr>
      </vt:variant>
      <vt:variant>
        <vt:i4>89</vt:i4>
      </vt:variant>
    </vt:vector>
  </HeadingPairs>
  <TitlesOfParts>
    <vt:vector size="90" baseType="lpstr">
      <vt:lpstr>Office Theme</vt:lpstr>
      <vt:lpstr>THEORY  OF  COMPUTATION</vt:lpstr>
      <vt:lpstr>Slide 2</vt:lpstr>
      <vt:lpstr>TURING MACHINE</vt:lpstr>
      <vt:lpstr>Slide 4</vt:lpstr>
      <vt:lpstr>MODEL OF TURING MACHINE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COMPUTABLE LANGUAGES AND FUNCTIONS </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TECHNIQUES FOR TURING MACHINE CONSTRUCTION</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Multi head and Multi tape Turing Machines</vt:lpstr>
      <vt:lpstr>Slide 69</vt:lpstr>
      <vt:lpstr>Slide 70</vt:lpstr>
      <vt:lpstr>Slide 71</vt:lpstr>
      <vt:lpstr>Slide 72</vt:lpstr>
      <vt:lpstr>Slide 73</vt:lpstr>
      <vt:lpstr>HALTING PROBLEM</vt:lpstr>
      <vt:lpstr>Slide 75</vt:lpstr>
      <vt:lpstr>Slide 76</vt:lpstr>
      <vt:lpstr>UNDECIDABILITY OF HALTING PROBLEM</vt:lpstr>
      <vt:lpstr>Slide 78</vt:lpstr>
      <vt:lpstr>Slide 79</vt:lpstr>
      <vt:lpstr>Slide 80</vt:lpstr>
      <vt:lpstr>Slide 81</vt:lpstr>
      <vt:lpstr>Slide 82</vt:lpstr>
      <vt:lpstr>CHOMSKIAN HIERARCHY OF LANGUAGES</vt:lpstr>
      <vt:lpstr>Slide 84</vt:lpstr>
      <vt:lpstr>Slide 85</vt:lpstr>
      <vt:lpstr>Slide 86</vt:lpstr>
      <vt:lpstr>Slide 87</vt:lpstr>
      <vt:lpstr>Slide 88</vt:lpstr>
      <vt:lpstr>Slide 89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OF  COMPUTATION</dc:title>
  <dc:creator>user</dc:creator>
  <cp:lastModifiedBy>user</cp:lastModifiedBy>
  <cp:revision>297</cp:revision>
  <dcterms:created xsi:type="dcterms:W3CDTF">2020-07-16T06:42:34Z</dcterms:created>
  <dcterms:modified xsi:type="dcterms:W3CDTF">2020-11-11T05:33:32Z</dcterms:modified>
</cp:coreProperties>
</file>