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256" r:id="rId2"/>
    <p:sldId id="257" r:id="rId3"/>
    <p:sldId id="258" r:id="rId4"/>
    <p:sldId id="268" r:id="rId5"/>
    <p:sldId id="269"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83" r:id="rId20"/>
    <p:sldId id="285" r:id="rId21"/>
    <p:sldId id="286" r:id="rId22"/>
    <p:sldId id="287" r:id="rId23"/>
    <p:sldId id="289" r:id="rId24"/>
    <p:sldId id="290" r:id="rId25"/>
    <p:sldId id="291" r:id="rId26"/>
    <p:sldId id="292" r:id="rId27"/>
    <p:sldId id="293" r:id="rId28"/>
    <p:sldId id="294" r:id="rId29"/>
    <p:sldId id="296" r:id="rId30"/>
    <p:sldId id="297" r:id="rId31"/>
    <p:sldId id="299" r:id="rId32"/>
    <p:sldId id="300" r:id="rId33"/>
    <p:sldId id="316" r:id="rId34"/>
    <p:sldId id="318" r:id="rId35"/>
    <p:sldId id="317" r:id="rId36"/>
    <p:sldId id="319" r:id="rId37"/>
    <p:sldId id="320" r:id="rId38"/>
    <p:sldId id="321" r:id="rId39"/>
    <p:sldId id="322" r:id="rId40"/>
    <p:sldId id="323" r:id="rId41"/>
    <p:sldId id="324" r:id="rId42"/>
    <p:sldId id="325" r:id="rId43"/>
    <p:sldId id="326" r:id="rId44"/>
    <p:sldId id="311" r:id="rId45"/>
    <p:sldId id="312" r:id="rId46"/>
    <p:sldId id="313" r:id="rId47"/>
    <p:sldId id="314" r:id="rId48"/>
    <p:sldId id="315" r:id="rId49"/>
    <p:sldId id="327"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F9FEA3-6820-410A-BA0A-377E1CB141B7}" type="datetimeFigureOut">
              <a:rPr lang="en-US" smtClean="0"/>
              <a:pPr/>
              <a:t>12/1/2020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723915-92EA-44BF-8193-B53136EC7DC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6006CD-58B8-4343-98E9-7CAC88A69056}"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8723915-92EA-44BF-8193-B53136EC7DC3}" type="slidenum">
              <a:rPr lang="en-US" smtClean="0"/>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6006CD-58B8-4343-98E9-7CAC88A69056}" type="slidenum">
              <a:rPr lang="en-US" smtClean="0"/>
              <a:pPr/>
              <a:t>15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6006CD-58B8-4343-98E9-7CAC88A69056}" type="slidenum">
              <a:rPr lang="en-US" smtClean="0"/>
              <a:pPr/>
              <a:t>23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6006CD-58B8-4343-98E9-7CAC88A69056}" type="slidenum">
              <a:rPr lang="en-US" smtClean="0"/>
              <a:pPr/>
              <a:t>32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F7C3537-E77E-4755-A69E-3A36F0E70FBF}" type="datetimeFigureOut">
              <a:rPr lang="en-US" smtClean="0"/>
              <a:pPr/>
              <a:t>12/1/2020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B2252-5E4D-4049-B926-EB23025188B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7C3537-E77E-4755-A69E-3A36F0E70FBF}" type="datetimeFigureOut">
              <a:rPr lang="en-US" smtClean="0"/>
              <a:pPr/>
              <a:t>12/1/2020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B2252-5E4D-4049-B926-EB23025188B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7C3537-E77E-4755-A69E-3A36F0E70FBF}" type="datetimeFigureOut">
              <a:rPr lang="en-US" smtClean="0"/>
              <a:pPr/>
              <a:t>12/1/2020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B2252-5E4D-4049-B926-EB23025188B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7C3537-E77E-4755-A69E-3A36F0E70FBF}" type="datetimeFigureOut">
              <a:rPr lang="en-US" smtClean="0"/>
              <a:pPr/>
              <a:t>12/1/2020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B2252-5E4D-4049-B926-EB23025188B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7C3537-E77E-4755-A69E-3A36F0E70FBF}" type="datetimeFigureOut">
              <a:rPr lang="en-US" smtClean="0"/>
              <a:pPr/>
              <a:t>12/1/2020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B2252-5E4D-4049-B926-EB23025188B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7C3537-E77E-4755-A69E-3A36F0E70FBF}" type="datetimeFigureOut">
              <a:rPr lang="en-US" smtClean="0"/>
              <a:pPr/>
              <a:t>12/1/2020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AB2252-5E4D-4049-B926-EB23025188B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7C3537-E77E-4755-A69E-3A36F0E70FBF}" type="datetimeFigureOut">
              <a:rPr lang="en-US" smtClean="0"/>
              <a:pPr/>
              <a:t>12/1/2020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AB2252-5E4D-4049-B926-EB23025188B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F7C3537-E77E-4755-A69E-3A36F0E70FBF}" type="datetimeFigureOut">
              <a:rPr lang="en-US" smtClean="0"/>
              <a:pPr/>
              <a:t>12/1/2020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AB2252-5E4D-4049-B926-EB23025188B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7C3537-E77E-4755-A69E-3A36F0E70FBF}" type="datetimeFigureOut">
              <a:rPr lang="en-US" smtClean="0"/>
              <a:pPr/>
              <a:t>12/1/2020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AB2252-5E4D-4049-B926-EB23025188B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7C3537-E77E-4755-A69E-3A36F0E70FBF}" type="datetimeFigureOut">
              <a:rPr lang="en-US" smtClean="0"/>
              <a:pPr/>
              <a:t>12/1/2020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AB2252-5E4D-4049-B926-EB23025188B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7C3537-E77E-4755-A69E-3A36F0E70FBF}" type="datetimeFigureOut">
              <a:rPr lang="en-US" smtClean="0"/>
              <a:pPr/>
              <a:t>12/1/2020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AB2252-5E4D-4049-B926-EB23025188B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7C3537-E77E-4755-A69E-3A36F0E70FBF}" type="datetimeFigureOut">
              <a:rPr lang="en-US" smtClean="0"/>
              <a:pPr/>
              <a:t>12/1/2020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AB2252-5E4D-4049-B926-EB23025188B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3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3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4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noGrp="1"/>
          </p:cNvSpPr>
          <p:nvPr>
            <p:ph type="ctrTitle"/>
          </p:nvPr>
        </p:nvSpPr>
        <p:spPr>
          <a:xfrm>
            <a:off x="685800" y="1219200"/>
            <a:ext cx="7772400" cy="1470025"/>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0070C0"/>
                </a:solidFill>
                <a:effectLst/>
                <a:uLnTx/>
                <a:uFillTx/>
                <a:latin typeface="+mn-lt"/>
                <a:ea typeface="+mn-ea"/>
                <a:cs typeface="+mn-cs"/>
              </a:rPr>
              <a:t>THEORY  OF  COMPUTATION</a:t>
            </a:r>
            <a:endParaRPr kumimoji="0" lang="en-US" sz="4400" b="0" i="0" u="none" strike="noStrike" kern="1200" cap="none" spc="0" normalizeH="0" baseline="0" noProof="0" dirty="0">
              <a:ln>
                <a:noFill/>
              </a:ln>
              <a:solidFill>
                <a:srgbClr val="0070C0"/>
              </a:solidFill>
              <a:effectLst/>
              <a:uLnTx/>
              <a:uFillTx/>
              <a:latin typeface="+mn-lt"/>
              <a:ea typeface="+mn-ea"/>
              <a:cs typeface="+mn-cs"/>
            </a:endParaRPr>
          </a:p>
        </p:txBody>
      </p:sp>
      <p:sp>
        <p:nvSpPr>
          <p:cNvPr id="5" name="Subtitle 4"/>
          <p:cNvSpPr>
            <a:spLocks noGrp="1"/>
          </p:cNvSpPr>
          <p:nvPr>
            <p:ph type="subTitle" idx="1"/>
          </p:nvPr>
        </p:nvSpPr>
        <p:spPr>
          <a:xfrm>
            <a:off x="990600" y="3352800"/>
            <a:ext cx="7239000" cy="2362200"/>
          </a:xfrm>
        </p:spPr>
        <p:txBody>
          <a:bodyPr>
            <a:normAutofit fontScale="92500" lnSpcReduction="20000"/>
          </a:bodyPr>
          <a:lstStyle/>
          <a:p>
            <a:r>
              <a:rPr lang="en-US" dirty="0" smtClean="0">
                <a:solidFill>
                  <a:srgbClr val="C00000"/>
                </a:solidFill>
              </a:rPr>
              <a:t>Module V</a:t>
            </a:r>
          </a:p>
          <a:p>
            <a:r>
              <a:rPr lang="en-IN" b="1" dirty="0" smtClean="0">
                <a:solidFill>
                  <a:srgbClr val="C00000"/>
                </a:solidFill>
              </a:rPr>
              <a:t>UNSOLVABLE PROBLEMS AND COMPUTABLE FUNCTIONS</a:t>
            </a:r>
            <a:endParaRPr lang="en-IN" b="1" dirty="0" smtClean="0"/>
          </a:p>
          <a:p>
            <a:pPr lvl="7"/>
            <a:r>
              <a:rPr lang="en-IN" b="1" dirty="0" smtClean="0"/>
              <a:t>                                        Mrs. B.Ranjani</a:t>
            </a:r>
          </a:p>
          <a:p>
            <a:pPr lvl="7"/>
            <a:r>
              <a:rPr lang="en-IN" b="1" dirty="0" smtClean="0"/>
              <a:t>                           AP /CSE</a:t>
            </a:r>
          </a:p>
          <a:p>
            <a:pPr lvl="7"/>
            <a:r>
              <a:rPr lang="en-IN" b="1" dirty="0" smtClean="0"/>
              <a:t>                           EGSPEC         </a:t>
            </a:r>
          </a:p>
          <a:p>
            <a:endParaRPr lang="en-IN" b="1" dirty="0"/>
          </a:p>
          <a:p>
            <a:endParaRPr lang="en-IN" b="1" dirty="0" smtClean="0"/>
          </a:p>
          <a:p>
            <a:endParaRPr lang="en-IN" b="1" dirty="0"/>
          </a:p>
          <a:p>
            <a:endParaRPr lang="en-IN" b="1" dirty="0" smtClean="0"/>
          </a:p>
          <a:p>
            <a:endParaRPr lang="en-IN" b="1" dirty="0"/>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19800"/>
          </a:xfrm>
        </p:spPr>
        <p:txBody>
          <a:bodyPr>
            <a:normAutofit/>
          </a:bodyPr>
          <a:lstStyle/>
          <a:p>
            <a:pPr algn="just">
              <a:buNone/>
            </a:pPr>
            <a:r>
              <a:rPr lang="en-US" sz="2400" dirty="0" smtClean="0">
                <a:latin typeface="Times New Roman" pitchFamily="18" charset="0"/>
                <a:cs typeface="Times New Roman" pitchFamily="18" charset="0"/>
              </a:rPr>
              <a:t>		To solve the function by primitive recursion</a:t>
            </a:r>
          </a:p>
          <a:p>
            <a:pPr marL="914400"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1) when the second argument of h is zero, the function is equivalent to some known function f and we compute it;</a:t>
            </a:r>
          </a:p>
          <a:p>
            <a:pPr marL="914400"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2) Otherwise it is equivalent to some known function g and we compute it.</a:t>
            </a:r>
          </a:p>
          <a:p>
            <a:pPr marL="571500" algn="just">
              <a:buNone/>
            </a:pPr>
            <a:r>
              <a:rPr lang="en-US" sz="2400" dirty="0" smtClean="0">
                <a:latin typeface="Times New Roman" pitchFamily="18" charset="0"/>
                <a:cs typeface="Times New Roman" pitchFamily="18" charset="0"/>
              </a:rPr>
              <a:t>	Thus the function obtained will be computable n nature. For example, we can calculate the factorial function using recursion as:</a:t>
            </a:r>
          </a:p>
          <a:p>
            <a:pPr marL="571500"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Initially 1! = 1 an to calculate n!, f we multiply n by (n-1) then it will generate a non-recursive series. Instead of that we will multiply n by (n-1)! We can express the calculation of factorial function by following two equations-</a:t>
            </a:r>
          </a:p>
          <a:p>
            <a:pPr marL="571500"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1! = 1</a:t>
            </a:r>
          </a:p>
          <a:p>
            <a:pPr marL="571500"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n! = n*(n-1)</a:t>
            </a:r>
          </a:p>
          <a:p>
            <a:pPr marL="914400">
              <a:buNone/>
            </a:pPr>
            <a:endParaRPr lang="en-US" sz="2400" dirty="0" smtClean="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867400"/>
          </a:xfrm>
        </p:spPr>
        <p:txBody>
          <a:bodyPr>
            <a:normAutofit fontScale="92500" lnSpcReduction="10000"/>
          </a:bodyPr>
          <a:lstStyle/>
          <a:p>
            <a:pPr marL="457200" lvl="1" indent="0">
              <a:buNone/>
            </a:pPr>
            <a:r>
              <a:rPr lang="en-US" sz="2400" dirty="0" smtClean="0">
                <a:latin typeface="Times New Roman" pitchFamily="18" charset="0"/>
                <a:cs typeface="Times New Roman" pitchFamily="18" charset="0"/>
              </a:rPr>
              <a:t>A strict definition of the factorial function f(n) then, consists of these two equations:</a:t>
            </a:r>
          </a:p>
          <a:p>
            <a:pPr lvl="1">
              <a:buNone/>
            </a:pPr>
            <a:r>
              <a:rPr lang="en-US" sz="2400" dirty="0" smtClean="0">
                <a:latin typeface="Times New Roman" pitchFamily="18" charset="0"/>
                <a:cs typeface="Times New Roman" pitchFamily="18" charset="0"/>
              </a:rPr>
              <a:t>		f(n) = 1		when n =1      </a:t>
            </a:r>
            <a:r>
              <a:rPr lang="en-US" sz="2400" dirty="0" smtClean="0">
                <a:latin typeface="Times New Roman" pitchFamily="18" charset="0"/>
                <a:cs typeface="Times New Roman" pitchFamily="18" charset="0"/>
                <a:sym typeface="Wingdings" pitchFamily="2" charset="2"/>
              </a:rPr>
              <a:t> (1)</a:t>
            </a:r>
            <a:endParaRPr lang="en-US" sz="2400" dirty="0" smtClean="0">
              <a:latin typeface="Times New Roman" pitchFamily="18" charset="0"/>
              <a:cs typeface="Times New Roman" pitchFamily="18" charset="0"/>
            </a:endParaRPr>
          </a:p>
          <a:p>
            <a:pPr lvl="1">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f(n) = n*(f(n-1))	when n &gt; 1     </a:t>
            </a:r>
            <a:r>
              <a:rPr lang="en-US" sz="2400" dirty="0" smtClean="0">
                <a:latin typeface="Times New Roman" pitchFamily="18" charset="0"/>
                <a:cs typeface="Times New Roman" pitchFamily="18" charset="0"/>
                <a:sym typeface="Wingdings" pitchFamily="2" charset="2"/>
              </a:rPr>
              <a:t> (2)</a:t>
            </a:r>
            <a:endParaRPr lang="en-US" sz="2400" dirty="0" smtClean="0">
              <a:latin typeface="Times New Roman" pitchFamily="18" charset="0"/>
              <a:cs typeface="Times New Roman" pitchFamily="18" charset="0"/>
            </a:endParaRPr>
          </a:p>
          <a:p>
            <a:pPr lvl="1">
              <a:buNone/>
            </a:pPr>
            <a:r>
              <a:rPr lang="en-US" sz="2400" dirty="0" smtClean="0">
                <a:latin typeface="Times New Roman" pitchFamily="18" charset="0"/>
                <a:cs typeface="Times New Roman" pitchFamily="18" charset="0"/>
              </a:rPr>
              <a:t>Consider n = 5  then using equation (2) we will get,</a:t>
            </a:r>
          </a:p>
          <a:p>
            <a:pPr lvl="1">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f(5) = 5*f(4)</a:t>
            </a:r>
          </a:p>
          <a:p>
            <a:pPr lvl="1">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f(4) = 4*f(3)</a:t>
            </a:r>
          </a:p>
          <a:p>
            <a:pPr lvl="1">
              <a:buNone/>
            </a:pPr>
            <a:r>
              <a:rPr lang="en-US" sz="2400" dirty="0" smtClean="0">
                <a:latin typeface="Times New Roman" pitchFamily="18" charset="0"/>
                <a:cs typeface="Times New Roman" pitchFamily="18" charset="0"/>
              </a:rPr>
              <a:t>	 f(3) = 3*f(2)</a:t>
            </a:r>
          </a:p>
          <a:p>
            <a:pPr lvl="1">
              <a:buNone/>
            </a:pPr>
            <a:r>
              <a:rPr lang="en-US" sz="2400" dirty="0" smtClean="0">
                <a:latin typeface="Times New Roman" pitchFamily="18" charset="0"/>
                <a:cs typeface="Times New Roman" pitchFamily="18" charset="0"/>
              </a:rPr>
              <a:t>	 f(2) = 2*f(1)</a:t>
            </a:r>
          </a:p>
          <a:p>
            <a:pPr marL="457200" lvl="1">
              <a:buNone/>
            </a:pPr>
            <a:r>
              <a:rPr lang="en-US" sz="2400" dirty="0" smtClean="0">
                <a:latin typeface="Times New Roman" pitchFamily="18" charset="0"/>
                <a:cs typeface="Times New Roman" pitchFamily="18" charset="0"/>
              </a:rPr>
              <a:t>	By putting the value of equation (1) for calculating f(2) we will get,</a:t>
            </a:r>
          </a:p>
          <a:p>
            <a:pPr marL="457200" lvl="1">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f(2) = 2*1 = 2</a:t>
            </a:r>
          </a:p>
          <a:p>
            <a:pPr marL="457200" lvl="1">
              <a:buNone/>
            </a:pPr>
            <a:r>
              <a:rPr lang="en-US" sz="2400" dirty="0" smtClean="0">
                <a:latin typeface="Times New Roman" pitchFamily="18" charset="0"/>
                <a:cs typeface="Times New Roman" pitchFamily="18" charset="0"/>
              </a:rPr>
              <a:t>Then,  f(3) = 3 * f(2) = 3 * 2 = 6</a:t>
            </a:r>
          </a:p>
          <a:p>
            <a:pPr marL="457200" lvl="1">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f(4) =  4* f(3) = 4 * 6 = 24</a:t>
            </a:r>
          </a:p>
          <a:p>
            <a:pPr marL="457200" lvl="1">
              <a:buNone/>
            </a:pPr>
            <a:r>
              <a:rPr lang="en-US" sz="2400" dirty="0" smtClean="0">
                <a:latin typeface="Times New Roman" pitchFamily="18" charset="0"/>
                <a:cs typeface="Times New Roman" pitchFamily="18" charset="0"/>
              </a:rPr>
              <a:t>		 f(5) =  5* f(4) = 5 * 24 = 120</a:t>
            </a:r>
          </a:p>
          <a:p>
            <a:pPr marL="171450" lvl="1" indent="0">
              <a:buNone/>
            </a:pPr>
            <a:r>
              <a:rPr lang="en-US" sz="2400" dirty="0" smtClean="0">
                <a:latin typeface="Times New Roman" pitchFamily="18" charset="0"/>
                <a:cs typeface="Times New Roman" pitchFamily="18" charset="0"/>
              </a:rPr>
              <a:t>Primitive Recursion is like mathematical induction. The first equation defines the basis and the second defines the induction step.</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19800"/>
          </a:xfrm>
        </p:spPr>
        <p:txBody>
          <a:bodyPr>
            <a:normAutofit/>
          </a:bodyPr>
          <a:lstStyle/>
          <a:p>
            <a:pPr marL="457200" indent="-457200" algn="just">
              <a:buNone/>
            </a:pPr>
            <a:r>
              <a:rPr lang="en-US" sz="2400" dirty="0" smtClean="0">
                <a:latin typeface="Times New Roman" pitchFamily="18" charset="0"/>
                <a:cs typeface="Times New Roman" pitchFamily="18" charset="0"/>
              </a:rPr>
              <a:t>	3. Minimization</a:t>
            </a:r>
          </a:p>
          <a:p>
            <a:pPr marL="457200" indent="-457200"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If g(x) is a function that computes the least x such that f(x) = 0, then we know that g is computable. And then we can say that  is produced from f by minimization. But we can build g by minimization only if f(x) is already known to be computable.</a:t>
            </a:r>
          </a:p>
          <a:p>
            <a:pPr marL="457200" indent="-457200"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For Example: Suppose we want to obtain least x which makes f(x) = 0 then we will try the natural numbers 0,1,2,…. until we reach the first value that gives f(x) = 0. Now if such search for x never gets terminated then it is called unbounded minimization. And if we obtain such x within some tests then it is called bounded minimization. While unbounded minimization has the disadvantage of a partial function which may never terminate, bounded minimization has the disadvantage of sometimes falling to minimize.</a:t>
            </a:r>
            <a:endParaRPr lang="en-US"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943600"/>
          </a:xfrm>
        </p:spPr>
        <p:txBody>
          <a:bodyPr>
            <a:normAutofit/>
          </a:bodyPr>
          <a:lstStyle/>
          <a:p>
            <a:pPr>
              <a:buNone/>
            </a:pPr>
            <a:r>
              <a:rPr lang="en-US" sz="2400" b="1" dirty="0" smtClean="0">
                <a:latin typeface="Times New Roman" pitchFamily="18" charset="0"/>
                <a:cs typeface="Times New Roman" pitchFamily="18" charset="0"/>
              </a:rPr>
              <a:t>	Class of Recursive Functions:</a:t>
            </a:r>
          </a:p>
          <a:p>
            <a:pPr>
              <a:buNone/>
            </a:pPr>
            <a:r>
              <a:rPr lang="en-US" sz="2400" dirty="0" smtClean="0">
                <a:latin typeface="Times New Roman" pitchFamily="18" charset="0"/>
                <a:cs typeface="Times New Roman" pitchFamily="18" charset="0"/>
              </a:rPr>
              <a:t>	The classification of recursive function is as shown in below figure:</a:t>
            </a:r>
          </a:p>
          <a:p>
            <a:pPr>
              <a:buNone/>
            </a:pPr>
            <a:endParaRPr lang="en-US" sz="2400" dirty="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endParaRPr lang="en-US" sz="2400" dirty="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r>
              <a:rPr lang="en-US" sz="2400" u="sng" dirty="0" smtClean="0">
                <a:latin typeface="Times New Roman" pitchFamily="18" charset="0"/>
                <a:cs typeface="Times New Roman" pitchFamily="18" charset="0"/>
              </a:rPr>
              <a:t>1. Partial Recursive Function</a:t>
            </a:r>
          </a:p>
          <a:p>
            <a:pPr>
              <a:buNone/>
            </a:pPr>
            <a:r>
              <a:rPr lang="en-US" sz="2400" dirty="0" smtClean="0">
                <a:latin typeface="Times New Roman" pitchFamily="18" charset="0"/>
                <a:cs typeface="Times New Roman" pitchFamily="18" charset="0"/>
              </a:rPr>
              <a:t>	The function is called partial recursive function if it can be obtained by applying composition, primitive recursion and minimization as building operations.</a:t>
            </a:r>
            <a:endParaRPr lang="en-US" sz="24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1295400" y="1905000"/>
            <a:ext cx="6400800"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248400"/>
          </a:xfrm>
        </p:spPr>
        <p:txBody>
          <a:bodyPr>
            <a:normAutofit fontScale="92500" lnSpcReduction="20000"/>
          </a:bodyPr>
          <a:lstStyle/>
          <a:p>
            <a:pPr algn="just">
              <a:buNone/>
            </a:pPr>
            <a:r>
              <a:rPr lang="en-US" sz="2400" dirty="0" smtClean="0">
                <a:latin typeface="Times New Roman" pitchFamily="18" charset="0"/>
                <a:cs typeface="Times New Roman" pitchFamily="18" charset="0"/>
              </a:rPr>
              <a:t> </a:t>
            </a:r>
            <a:r>
              <a:rPr lang="en-US" sz="2400" u="sng" dirty="0">
                <a:latin typeface="Times New Roman" pitchFamily="18" charset="0"/>
                <a:cs typeface="Times New Roman" pitchFamily="18" charset="0"/>
              </a:rPr>
              <a:t>2</a:t>
            </a:r>
            <a:r>
              <a:rPr lang="en-US" sz="2400" u="sng" dirty="0" smtClean="0">
                <a:latin typeface="Times New Roman" pitchFamily="18" charset="0"/>
                <a:cs typeface="Times New Roman" pitchFamily="18" charset="0"/>
              </a:rPr>
              <a:t>. General Recursive Function</a:t>
            </a:r>
          </a:p>
          <a:p>
            <a:pPr marL="457200" lvl="1" algn="just">
              <a:buNone/>
            </a:pPr>
            <a:r>
              <a:rPr lang="en-US" sz="2400" dirty="0" smtClean="0">
                <a:latin typeface="Times New Roman" pitchFamily="18" charset="0"/>
                <a:cs typeface="Times New Roman" pitchFamily="18" charset="0"/>
              </a:rPr>
              <a:t>	The function is called general recursive if it is obtained by applying composition, primitive recursion and an unbounded minimization that happens to terminate. The general recursive function is a larger class than partial recursive functions.</a:t>
            </a:r>
          </a:p>
          <a:p>
            <a:pPr marL="457200" lvl="1" algn="just">
              <a:buNone/>
            </a:pPr>
            <a:r>
              <a:rPr lang="en-US" sz="2400" u="sng" dirty="0">
                <a:latin typeface="Times New Roman" pitchFamily="18" charset="0"/>
                <a:cs typeface="Times New Roman" pitchFamily="18" charset="0"/>
              </a:rPr>
              <a:t>3</a:t>
            </a:r>
            <a:r>
              <a:rPr lang="en-US" sz="2400" u="sng" dirty="0" smtClean="0">
                <a:latin typeface="Times New Roman" pitchFamily="18" charset="0"/>
                <a:cs typeface="Times New Roman" pitchFamily="18" charset="0"/>
              </a:rPr>
              <a:t>. Primitive Recursive Function</a:t>
            </a:r>
          </a:p>
          <a:p>
            <a:pPr marL="457200" lvl="1" algn="just">
              <a:buNone/>
            </a:pPr>
            <a:r>
              <a:rPr lang="en-US" sz="2400" dirty="0" smtClean="0">
                <a:latin typeface="Times New Roman" pitchFamily="18" charset="0"/>
                <a:cs typeface="Times New Roman" pitchFamily="18" charset="0"/>
              </a:rPr>
              <a:t>	The function is called primitive recursive if it is obtained by applying composition, primitive recursion and an unbounded minimization that does not terminate. The set of general recursive function is the same as the set of </a:t>
            </a:r>
            <a:r>
              <a:rPr lang="en-US" sz="2400" dirty="0" err="1" smtClean="0">
                <a:latin typeface="Times New Roman" pitchFamily="18" charset="0"/>
                <a:cs typeface="Times New Roman" pitchFamily="18" charset="0"/>
              </a:rPr>
              <a:t>turing</a:t>
            </a:r>
            <a:r>
              <a:rPr lang="en-US" sz="2400" dirty="0" smtClean="0">
                <a:latin typeface="Times New Roman" pitchFamily="18" charset="0"/>
                <a:cs typeface="Times New Roman" pitchFamily="18" charset="0"/>
              </a:rPr>
              <a:t> computable functions. The example of general recursive function is an Ackermann’s function can be defined as follows – </a:t>
            </a:r>
          </a:p>
          <a:p>
            <a:pPr marL="457200" lvl="1"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A(0 , y ) = y + 1</a:t>
            </a:r>
          </a:p>
          <a:p>
            <a:pPr marL="457200" lvl="1"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A(x+1, 0) = A(x+1)</a:t>
            </a:r>
          </a:p>
          <a:p>
            <a:pPr marL="457200" lvl="1"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A(x+1, y+1) = A(x, A(x+1,y))</a:t>
            </a:r>
          </a:p>
          <a:p>
            <a:pPr marL="457200" lvl="1" algn="just">
              <a:buNone/>
            </a:pPr>
            <a:r>
              <a:rPr lang="en-US" sz="2400" dirty="0" smtClean="0">
                <a:latin typeface="Times New Roman" pitchFamily="18" charset="0"/>
                <a:cs typeface="Times New Roman" pitchFamily="18" charset="0"/>
              </a:rPr>
              <a:t>	Then we can calculate A(x, y) for every pair of (x, y).</a:t>
            </a:r>
          </a:p>
          <a:p>
            <a:pPr marL="457200" lvl="1" algn="just">
              <a:buNone/>
            </a:pPr>
            <a:r>
              <a:rPr lang="en-US" sz="2400" dirty="0" smtClean="0">
                <a:latin typeface="Times New Roman" pitchFamily="18" charset="0"/>
                <a:cs typeface="Times New Roman" pitchFamily="18" charset="0"/>
              </a:rPr>
              <a:t>	Example:  To compute A(1,1) put x=0,y=0, then</a:t>
            </a:r>
          </a:p>
          <a:p>
            <a:pPr marL="457200" lvl="1"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A(1,1) = A(0+1, 0+1)</a:t>
            </a:r>
          </a:p>
          <a:p>
            <a:pPr marL="457200" lvl="1"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 A(0,A(0+1,0)) = A(0,A(0,1)) </a:t>
            </a:r>
          </a:p>
          <a:p>
            <a:pPr marL="457200" lvl="1"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 A(A(0,1)) = A(0,2)</a:t>
            </a:r>
            <a:endParaRPr lang="en-US"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0"/>
            <a:ext cx="8610600" cy="5029200"/>
          </a:xfrm>
        </p:spPr>
        <p:txBody>
          <a:bodyPr>
            <a:noAutofit/>
          </a:bodyPr>
          <a:lstStyle/>
          <a:p>
            <a:pPr marL="0" indent="0" algn="just">
              <a:buNone/>
            </a:pPr>
            <a:r>
              <a:rPr lang="en-US" sz="2000" dirty="0">
                <a:latin typeface="Times New Roman" pitchFamily="18" charset="0"/>
                <a:cs typeface="Times New Roman" pitchFamily="18" charset="0"/>
              </a:rPr>
              <a:t>Remember that there are </a:t>
            </a:r>
            <a:r>
              <a:rPr lang="en-US" sz="2000" i="1" dirty="0">
                <a:latin typeface="Times New Roman" pitchFamily="18" charset="0"/>
                <a:cs typeface="Times New Roman" pitchFamily="18" charset="0"/>
              </a:rPr>
              <a:t>three</a:t>
            </a:r>
            <a:r>
              <a:rPr lang="en-US" sz="2000" dirty="0">
                <a:latin typeface="Times New Roman" pitchFamily="18" charset="0"/>
                <a:cs typeface="Times New Roman" pitchFamily="18" charset="0"/>
              </a:rPr>
              <a:t> possible outcomes of executing a Turing machine over a given input. The Turing machine may</a:t>
            </a:r>
          </a:p>
          <a:p>
            <a:pPr lvl="1" algn="just"/>
            <a:r>
              <a:rPr lang="en-US" sz="2000" dirty="0">
                <a:latin typeface="Times New Roman" pitchFamily="18" charset="0"/>
                <a:cs typeface="Times New Roman" pitchFamily="18" charset="0"/>
              </a:rPr>
              <a:t>Halt and accept the input;</a:t>
            </a:r>
          </a:p>
          <a:p>
            <a:pPr lvl="1" algn="just"/>
            <a:r>
              <a:rPr lang="en-US" sz="2000" dirty="0">
                <a:latin typeface="Times New Roman" pitchFamily="18" charset="0"/>
                <a:cs typeface="Times New Roman" pitchFamily="18" charset="0"/>
              </a:rPr>
              <a:t>Halt and reject the input; or</a:t>
            </a:r>
          </a:p>
          <a:p>
            <a:pPr lvl="1" algn="just"/>
            <a:r>
              <a:rPr lang="en-US" sz="2000" dirty="0">
                <a:latin typeface="Times New Roman" pitchFamily="18" charset="0"/>
                <a:cs typeface="Times New Roman" pitchFamily="18" charset="0"/>
              </a:rPr>
              <a:t>Never halt.</a:t>
            </a:r>
          </a:p>
          <a:p>
            <a:pPr algn="just"/>
            <a:r>
              <a:rPr lang="en-US" sz="2000" dirty="0">
                <a:latin typeface="Times New Roman" pitchFamily="18" charset="0"/>
                <a:cs typeface="Times New Roman" pitchFamily="18" charset="0"/>
              </a:rPr>
              <a:t>A language is </a:t>
            </a:r>
            <a:r>
              <a:rPr lang="en-US" sz="2000" i="1" dirty="0">
                <a:latin typeface="Times New Roman" pitchFamily="18" charset="0"/>
                <a:cs typeface="Times New Roman" pitchFamily="18" charset="0"/>
              </a:rPr>
              <a:t>recursive</a:t>
            </a:r>
            <a:r>
              <a:rPr lang="en-US" sz="2000" dirty="0">
                <a:latin typeface="Times New Roman" pitchFamily="18" charset="0"/>
                <a:cs typeface="Times New Roman" pitchFamily="18" charset="0"/>
              </a:rPr>
              <a:t> if there exists a Turing machine that accepts every string of the language and rejects every string (over the same alphabet) that is not in the language.</a:t>
            </a:r>
          </a:p>
          <a:p>
            <a:pPr marL="0" indent="0" algn="just">
              <a:buNone/>
            </a:pPr>
            <a:r>
              <a:rPr lang="en-US" sz="2000" dirty="0">
                <a:latin typeface="Times New Roman" pitchFamily="18" charset="0"/>
                <a:cs typeface="Times New Roman" pitchFamily="18" charset="0"/>
              </a:rPr>
              <a:t>Note that, if a language L is recursive, then its complement -L must also be recursive. </a:t>
            </a:r>
          </a:p>
          <a:p>
            <a:pPr algn="just"/>
            <a:r>
              <a:rPr lang="en-US" sz="2000" dirty="0">
                <a:latin typeface="Times New Roman" pitchFamily="18" charset="0"/>
                <a:cs typeface="Times New Roman" pitchFamily="18" charset="0"/>
              </a:rPr>
              <a:t>A language is </a:t>
            </a:r>
            <a:r>
              <a:rPr lang="en-US" sz="2000" i="1" dirty="0">
                <a:latin typeface="Times New Roman" pitchFamily="18" charset="0"/>
                <a:cs typeface="Times New Roman" pitchFamily="18" charset="0"/>
              </a:rPr>
              <a:t>recursively enumerable</a:t>
            </a:r>
            <a:r>
              <a:rPr lang="en-US" sz="2000" dirty="0">
                <a:latin typeface="Times New Roman" pitchFamily="18" charset="0"/>
                <a:cs typeface="Times New Roman" pitchFamily="18" charset="0"/>
              </a:rPr>
              <a:t> if there exists a Turing machine that accepts every string of the language, and does not accept strings that are not in the language. (Strings that are not in the language may be rejected or may cause the Turing machine to go into an infinite loop</a:t>
            </a:r>
            <a:r>
              <a:rPr lang="en-US" sz="2000" dirty="0" smtClean="0">
                <a:latin typeface="Times New Roman" pitchFamily="18" charset="0"/>
                <a:cs typeface="Times New Roman" pitchFamily="18" charset="0"/>
              </a:rPr>
              <a:t>.)</a:t>
            </a:r>
            <a:r>
              <a:rPr lang="en-US" sz="2000" dirty="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pPr marL="0" indent="0" algn="just">
              <a:buNone/>
            </a:pPr>
            <a:r>
              <a:rPr lang="en-US" sz="2000" dirty="0" smtClean="0">
                <a:latin typeface="Times New Roman" pitchFamily="18" charset="0"/>
                <a:cs typeface="Times New Roman" pitchFamily="18" charset="0"/>
              </a:rPr>
              <a:t>Clearly</a:t>
            </a:r>
            <a:r>
              <a:rPr lang="en-US" sz="2000" dirty="0">
                <a:latin typeface="Times New Roman" pitchFamily="18" charset="0"/>
                <a:cs typeface="Times New Roman" pitchFamily="18" charset="0"/>
              </a:rPr>
              <a:t>, every recursive language is also recursively enumerable. It is not obvious whether every recursively enumerable language is also recursive.</a:t>
            </a:r>
          </a:p>
          <a:p>
            <a:pPr algn="just"/>
            <a:endParaRPr lang="en-US" sz="2000" dirty="0">
              <a:latin typeface="Times New Roman" pitchFamily="18" charset="0"/>
              <a:cs typeface="Times New Roman" pitchFamily="18" charset="0"/>
            </a:endParaRPr>
          </a:p>
        </p:txBody>
      </p:sp>
      <p:sp>
        <p:nvSpPr>
          <p:cNvPr id="4" name="Title 1"/>
          <p:cNvSpPr>
            <a:spLocks noGrp="1"/>
          </p:cNvSpPr>
          <p:nvPr>
            <p:ph type="title"/>
          </p:nvPr>
        </p:nvSpPr>
        <p:spPr>
          <a:xfrm>
            <a:off x="0" y="228600"/>
            <a:ext cx="8915400" cy="1173162"/>
          </a:xfrm>
        </p:spPr>
        <p:style>
          <a:lnRef idx="3">
            <a:schemeClr val="lt1"/>
          </a:lnRef>
          <a:fillRef idx="1">
            <a:schemeClr val="accent4"/>
          </a:fillRef>
          <a:effectRef idx="1">
            <a:schemeClr val="accent4"/>
          </a:effectRef>
          <a:fontRef idx="minor">
            <a:schemeClr val="lt1"/>
          </a:fontRef>
        </p:style>
        <p:txBody>
          <a:bodyPr>
            <a:normAutofit fontScale="90000"/>
          </a:bodyPr>
          <a:lstStyle/>
          <a:p>
            <a:r>
              <a:rPr lang="en-IN" dirty="0" smtClean="0"/>
              <a:t>RECURSIVE &amp; RECURSIVELY ENUMERABLE LANGUAGES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19800"/>
          </a:xfrm>
        </p:spPr>
        <p:txBody>
          <a:bodyPr>
            <a:normAutofit lnSpcReduction="10000"/>
          </a:bodyPr>
          <a:lstStyle/>
          <a:p>
            <a:pPr algn="just"/>
            <a:r>
              <a:rPr lang="en-US" sz="2400" dirty="0" smtClean="0">
                <a:latin typeface="Times New Roman" pitchFamily="18" charset="0"/>
                <a:cs typeface="Times New Roman" pitchFamily="18" charset="0"/>
              </a:rPr>
              <a:t>There are 3 categories of the languages – </a:t>
            </a:r>
          </a:p>
          <a:p>
            <a:pPr marL="457200" indent="57150" algn="just">
              <a:buFont typeface="+mj-lt"/>
              <a:buAutoNum type="arabicPeriod"/>
            </a:pPr>
            <a:r>
              <a:rPr lang="en-US" sz="2400" dirty="0" smtClean="0">
                <a:latin typeface="Times New Roman" pitchFamily="18" charset="0"/>
                <a:cs typeface="Times New Roman" pitchFamily="18" charset="0"/>
              </a:rPr>
              <a:t>  Recursive language for which the algorithm exists</a:t>
            </a:r>
          </a:p>
          <a:p>
            <a:pPr marL="457200" indent="57150" algn="just">
              <a:buFont typeface="+mj-lt"/>
              <a:buAutoNum type="arabicPeriod"/>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Recursively enumerable language for which it is not sure   that can which input TM will ever halt. Such languages are not recursive.</a:t>
            </a:r>
          </a:p>
          <a:p>
            <a:pPr marL="457200" indent="57150" algn="just">
              <a:buFont typeface="+mj-lt"/>
              <a:buAutoNum type="arabicPeriod"/>
            </a:pPr>
            <a:r>
              <a:rPr lang="en-US" sz="2400" dirty="0" smtClean="0">
                <a:latin typeface="Times New Roman" pitchFamily="18" charset="0"/>
                <a:cs typeface="Times New Roman" pitchFamily="18" charset="0"/>
              </a:rPr>
              <a:t>  The non recursively enumerable languages for which there is no </a:t>
            </a:r>
            <a:r>
              <a:rPr lang="en-US" sz="2400" dirty="0" err="1" smtClean="0">
                <a:latin typeface="Times New Roman" pitchFamily="18" charset="0"/>
                <a:cs typeface="Times New Roman" pitchFamily="18" charset="0"/>
              </a:rPr>
              <a:t>turing</a:t>
            </a:r>
            <a:r>
              <a:rPr lang="en-US" sz="2400" dirty="0" smtClean="0">
                <a:latin typeface="Times New Roman" pitchFamily="18" charset="0"/>
                <a:cs typeface="Times New Roman" pitchFamily="18" charset="0"/>
              </a:rPr>
              <a:t> machine at all.</a:t>
            </a:r>
          </a:p>
          <a:p>
            <a:pPr marL="457200" indent="57150" algn="just">
              <a:buNone/>
            </a:pPr>
            <a:endParaRPr lang="en-US" sz="2400" dirty="0" smtClean="0">
              <a:latin typeface="Times New Roman" pitchFamily="18" charset="0"/>
              <a:cs typeface="Times New Roman" pitchFamily="18" charset="0"/>
            </a:endParaRPr>
          </a:p>
          <a:p>
            <a:pPr marL="457200" indent="0" algn="just">
              <a:buNone/>
            </a:pPr>
            <a:r>
              <a:rPr lang="en-US" sz="2400" b="1" dirty="0" smtClean="0">
                <a:latin typeface="Times New Roman" pitchFamily="18" charset="0"/>
                <a:cs typeface="Times New Roman" pitchFamily="18" charset="0"/>
              </a:rPr>
              <a:t>PROPERTIES OF RECURSIVE AND RECURSIVELY ENUMERABLE LANGUAGES</a:t>
            </a:r>
          </a:p>
          <a:p>
            <a:pPr marL="457200" indent="0" algn="just">
              <a:buNone/>
            </a:pPr>
            <a:r>
              <a:rPr lang="en-US" sz="2400" b="1" dirty="0" smtClean="0">
                <a:latin typeface="Times New Roman" pitchFamily="18" charset="0"/>
                <a:cs typeface="Times New Roman" pitchFamily="18" charset="0"/>
              </a:rPr>
              <a:t>Theorem 1: </a:t>
            </a:r>
            <a:r>
              <a:rPr lang="en-US" sz="2400" dirty="0" smtClean="0">
                <a:latin typeface="Times New Roman" pitchFamily="18" charset="0"/>
                <a:cs typeface="Times New Roman" pitchFamily="18" charset="0"/>
              </a:rPr>
              <a:t>If L is recursive language then L’ is also a recursive language.</a:t>
            </a:r>
          </a:p>
          <a:p>
            <a:pPr marL="457200" indent="0" algn="just">
              <a:buNone/>
            </a:pPr>
            <a:r>
              <a:rPr lang="en-US" sz="2400" b="1" dirty="0" smtClean="0">
                <a:latin typeface="Times New Roman" pitchFamily="18" charset="0"/>
                <a:cs typeface="Times New Roman" pitchFamily="18" charset="0"/>
              </a:rPr>
              <a:t>Proof:</a:t>
            </a:r>
          </a:p>
          <a:p>
            <a:pPr marL="457200" indent="0"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Let there will be some L that can be accepted by </a:t>
            </a:r>
            <a:r>
              <a:rPr lang="en-US" sz="2400" dirty="0" err="1" smtClean="0">
                <a:latin typeface="Times New Roman" pitchFamily="18" charset="0"/>
                <a:cs typeface="Times New Roman" pitchFamily="18" charset="0"/>
              </a:rPr>
              <a:t>turing</a:t>
            </a:r>
            <a:r>
              <a:rPr lang="en-US" sz="2400" dirty="0" smtClean="0">
                <a:latin typeface="Times New Roman" pitchFamily="18" charset="0"/>
                <a:cs typeface="Times New Roman" pitchFamily="18" charset="0"/>
              </a:rPr>
              <a:t> machine M. Hence we can denote language L by L(M). On acceptance of L(M) the machine M always halts.</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3200400"/>
          </a:xfrm>
        </p:spPr>
        <p:txBody>
          <a:bodyPr>
            <a:normAutofit/>
          </a:bodyPr>
          <a:lstStyle/>
          <a:p>
            <a:pPr algn="just">
              <a:buNone/>
            </a:pPr>
            <a:r>
              <a:rPr lang="en-US" sz="2400" dirty="0" smtClean="0">
                <a:latin typeface="Times New Roman" pitchFamily="18" charset="0"/>
                <a:cs typeface="Times New Roman" pitchFamily="18" charset="0"/>
              </a:rPr>
              <a:t>	1. The accepting steps of M are made non-accepting states of M’ and there is no transition from M’.</a:t>
            </a:r>
          </a:p>
          <a:p>
            <a:pPr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2.  Now create a new accepting state for M’ say r and there is no transition from r .</a:t>
            </a:r>
          </a:p>
          <a:p>
            <a:pPr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3.  In machine M, for each of the transition with combination of non accepting state and input tape symbol, make the same transition having the combination of accepting state and input tape symbol for machine M’.</a:t>
            </a:r>
            <a:endParaRPr lang="en-US" sz="24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cstate="print"/>
          <a:srcRect/>
          <a:stretch>
            <a:fillRect/>
          </a:stretch>
        </p:blipFill>
        <p:spPr bwMode="auto">
          <a:xfrm>
            <a:off x="1371600" y="3810000"/>
            <a:ext cx="6248400"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19800"/>
          </a:xfrm>
        </p:spPr>
        <p:txBody>
          <a:bodyPr>
            <a:normAutofit/>
          </a:bodyPr>
          <a:lstStyle/>
          <a:p>
            <a:pPr marL="457200" indent="0" algn="just">
              <a:buNone/>
            </a:pPr>
            <a:r>
              <a:rPr lang="en-US" sz="2400" b="1" dirty="0" smtClean="0">
                <a:latin typeface="Times New Roman" pitchFamily="18" charset="0"/>
                <a:cs typeface="Times New Roman" pitchFamily="18" charset="0"/>
              </a:rPr>
              <a:t>Theorem 1: </a:t>
            </a:r>
            <a:r>
              <a:rPr lang="en-US" sz="2400" dirty="0" smtClean="0">
                <a:latin typeface="Times New Roman" pitchFamily="18" charset="0"/>
                <a:cs typeface="Times New Roman" pitchFamily="18" charset="0"/>
              </a:rPr>
              <a:t>If a language L and its complement L’ both are RE then L is a recursive language.</a:t>
            </a:r>
          </a:p>
          <a:p>
            <a:pPr marL="457200" indent="0" algn="just">
              <a:buNone/>
            </a:pPr>
            <a:r>
              <a:rPr lang="en-US" sz="2400" b="1" dirty="0" smtClean="0">
                <a:latin typeface="Times New Roman" pitchFamily="18" charset="0"/>
                <a:cs typeface="Times New Roman" pitchFamily="18" charset="0"/>
              </a:rPr>
              <a:t>Proof:</a:t>
            </a:r>
          </a:p>
          <a:p>
            <a:pPr marL="457200" indent="0" algn="just">
              <a:buNone/>
            </a:pPr>
            <a:r>
              <a:rPr lang="en-US" sz="2400" dirty="0" smtClean="0">
                <a:latin typeface="Times New Roman" pitchFamily="18" charset="0"/>
                <a:cs typeface="Times New Roman" pitchFamily="18" charset="0"/>
              </a:rPr>
              <a:t>	Consider a </a:t>
            </a:r>
            <a:r>
              <a:rPr lang="en-US" sz="2400" dirty="0" err="1" smtClean="0">
                <a:latin typeface="Times New Roman" pitchFamily="18" charset="0"/>
                <a:cs typeface="Times New Roman" pitchFamily="18" charset="0"/>
              </a:rPr>
              <a:t>turing</a:t>
            </a:r>
            <a:r>
              <a:rPr lang="en-US" sz="2400" dirty="0" smtClean="0">
                <a:latin typeface="Times New Roman" pitchFamily="18" charset="0"/>
                <a:cs typeface="Times New Roman" pitchFamily="18" charset="0"/>
              </a:rPr>
              <a:t> machine M made up of two </a:t>
            </a:r>
            <a:r>
              <a:rPr lang="en-US" sz="2400" dirty="0" err="1" smtClean="0">
                <a:latin typeface="Times New Roman" pitchFamily="18" charset="0"/>
                <a:cs typeface="Times New Roman" pitchFamily="18" charset="0"/>
              </a:rPr>
              <a:t>turing</a:t>
            </a:r>
            <a:r>
              <a:rPr lang="en-US" sz="2400" dirty="0" smtClean="0">
                <a:latin typeface="Times New Roman" pitchFamily="18" charset="0"/>
                <a:cs typeface="Times New Roman" pitchFamily="18" charset="0"/>
              </a:rPr>
              <a:t> machines M</a:t>
            </a:r>
            <a:r>
              <a:rPr lang="en-US" sz="2400" baseline="-25000" dirty="0" smtClean="0">
                <a:latin typeface="Times New Roman" pitchFamily="18" charset="0"/>
                <a:cs typeface="Times New Roman" pitchFamily="18" charset="0"/>
              </a:rPr>
              <a:t>1</a:t>
            </a:r>
            <a:r>
              <a:rPr lang="en-US" sz="2400" dirty="0" smtClean="0">
                <a:latin typeface="Times New Roman" pitchFamily="18" charset="0"/>
                <a:cs typeface="Times New Roman" pitchFamily="18" charset="0"/>
              </a:rPr>
              <a:t> and </a:t>
            </a:r>
            <a:r>
              <a:rPr lang="en-US" sz="2400" baseline="-25000" dirty="0" smtClean="0"/>
              <a:t> </a:t>
            </a:r>
            <a:r>
              <a:rPr lang="en-US" sz="2400" dirty="0" smtClean="0">
                <a:latin typeface="Times New Roman" pitchFamily="18" charset="0"/>
                <a:cs typeface="Times New Roman" pitchFamily="18" charset="0"/>
              </a:rPr>
              <a:t>M</a:t>
            </a:r>
            <a:r>
              <a:rPr lang="en-US" sz="2400" baseline="-25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 The machine M</a:t>
            </a:r>
            <a:r>
              <a:rPr lang="en-US" sz="2400" baseline="-25000" dirty="0" smtClean="0">
                <a:latin typeface="Times New Roman" pitchFamily="18" charset="0"/>
                <a:cs typeface="Times New Roman" pitchFamily="18" charset="0"/>
              </a:rPr>
              <a:t>2 </a:t>
            </a:r>
            <a:r>
              <a:rPr lang="en-US" sz="2400" dirty="0" smtClean="0">
                <a:latin typeface="Times New Roman" pitchFamily="18" charset="0"/>
                <a:cs typeface="Times New Roman" pitchFamily="18" charset="0"/>
              </a:rPr>
              <a:t>is complemented of machine M</a:t>
            </a:r>
            <a:r>
              <a:rPr lang="en-US" sz="2400" baseline="-25000" dirty="0" smtClean="0">
                <a:latin typeface="Times New Roman" pitchFamily="18" charset="0"/>
                <a:cs typeface="Times New Roman" pitchFamily="18" charset="0"/>
              </a:rPr>
              <a:t>1</a:t>
            </a:r>
            <a:r>
              <a:rPr lang="en-US" sz="2400" dirty="0" smtClean="0">
                <a:latin typeface="Times New Roman" pitchFamily="18" charset="0"/>
                <a:cs typeface="Times New Roman" pitchFamily="18" charset="0"/>
              </a:rPr>
              <a:t>. We can also denote that L(M) = L(M</a:t>
            </a:r>
            <a:r>
              <a:rPr lang="en-US" sz="2400" baseline="-25000" dirty="0" smtClean="0">
                <a:latin typeface="Times New Roman" pitchFamily="18" charset="0"/>
                <a:cs typeface="Times New Roman" pitchFamily="18" charset="0"/>
              </a:rPr>
              <a:t>1</a:t>
            </a:r>
            <a:r>
              <a:rPr lang="en-US" sz="2400" dirty="0" smtClean="0">
                <a:latin typeface="Times New Roman" pitchFamily="18" charset="0"/>
                <a:cs typeface="Times New Roman" pitchFamily="18" charset="0"/>
              </a:rPr>
              <a:t>) and L(M</a:t>
            </a:r>
            <a:r>
              <a:rPr lang="en-US" sz="2400" baseline="-25000" dirty="0">
                <a:latin typeface="Times New Roman" pitchFamily="18" charset="0"/>
                <a:cs typeface="Times New Roman" pitchFamily="18" charset="0"/>
              </a:rPr>
              <a:t>2</a:t>
            </a:r>
            <a:r>
              <a:rPr lang="en-US" sz="2400" dirty="0" smtClean="0">
                <a:latin typeface="Times New Roman" pitchFamily="18" charset="0"/>
                <a:cs typeface="Times New Roman" pitchFamily="18" charset="0"/>
              </a:rPr>
              <a:t>).</a:t>
            </a:r>
            <a:endParaRPr lang="en-US" sz="2400" dirty="0"/>
          </a:p>
        </p:txBody>
      </p:sp>
      <p:pic>
        <p:nvPicPr>
          <p:cNvPr id="3075" name="Picture 3"/>
          <p:cNvPicPr>
            <a:picLocks noChangeAspect="1" noChangeArrowheads="1"/>
          </p:cNvPicPr>
          <p:nvPr/>
        </p:nvPicPr>
        <p:blipFill>
          <a:blip r:embed="rId2" cstate="print"/>
          <a:srcRect/>
          <a:stretch>
            <a:fillRect/>
          </a:stretch>
        </p:blipFill>
        <p:spPr bwMode="auto">
          <a:xfrm>
            <a:off x="990600" y="3581400"/>
            <a:ext cx="7239000"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943600"/>
          </a:xfrm>
        </p:spPr>
        <p:txBody>
          <a:bodyPr>
            <a:noAutofit/>
          </a:bodyPr>
          <a:lstStyle/>
          <a:p>
            <a:pPr marL="400050" indent="-400050" algn="just">
              <a:buNone/>
            </a:pPr>
            <a:r>
              <a:rPr lang="en-US" sz="2400" dirty="0" smtClean="0">
                <a:latin typeface="Times New Roman" pitchFamily="18" charset="0"/>
                <a:cs typeface="Times New Roman" pitchFamily="18" charset="0"/>
              </a:rPr>
              <a:t>		If the input w of language L is given to M then M</a:t>
            </a:r>
            <a:r>
              <a:rPr lang="en-US" sz="2400" baseline="-25000" dirty="0" smtClean="0">
                <a:latin typeface="Times New Roman" pitchFamily="18" charset="0"/>
                <a:cs typeface="Times New Roman" pitchFamily="18" charset="0"/>
              </a:rPr>
              <a:t>1</a:t>
            </a:r>
            <a:r>
              <a:rPr lang="en-US" sz="2400" dirty="0" smtClean="0">
                <a:latin typeface="Times New Roman" pitchFamily="18" charset="0"/>
                <a:cs typeface="Times New Roman" pitchFamily="18" charset="0"/>
              </a:rPr>
              <a:t> will eventually accept and therefore M will accept L and halt. </a:t>
            </a:r>
          </a:p>
          <a:p>
            <a:pPr marL="400050" indent="-400050"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If w is not in L, then it is in L’ . </a:t>
            </a:r>
          </a:p>
          <a:p>
            <a:pPr marL="400050" indent="-400050"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So M</a:t>
            </a:r>
            <a:r>
              <a:rPr lang="en-US" sz="2400" baseline="-25000" dirty="0" smtClean="0">
                <a:latin typeface="Times New Roman" pitchFamily="18" charset="0"/>
                <a:cs typeface="Times New Roman" pitchFamily="18" charset="0"/>
              </a:rPr>
              <a:t>2 </a:t>
            </a:r>
            <a:r>
              <a:rPr lang="en-US" sz="2400" dirty="0" smtClean="0">
                <a:latin typeface="Times New Roman" pitchFamily="18" charset="0"/>
                <a:cs typeface="Times New Roman" pitchFamily="18" charset="0"/>
              </a:rPr>
              <a:t>will accept and therefore M will halt without accepting. </a:t>
            </a:r>
          </a:p>
          <a:p>
            <a:pPr marL="400050" indent="-400050"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Thus a recursive language can be recursively enumerable language is not necessarily be recursive.</a:t>
            </a:r>
          </a:p>
          <a:p>
            <a:pPr marL="400050" indent="-400050" algn="just">
              <a:buNone/>
            </a:pPr>
            <a:endParaRPr lang="en-US" sz="2400" dirty="0">
              <a:latin typeface="Times New Roman" pitchFamily="18" charset="0"/>
              <a:cs typeface="Times New Roman" pitchFamily="18" charset="0"/>
            </a:endParaRPr>
          </a:p>
          <a:p>
            <a:pPr marL="400050" indent="-400050" algn="just">
              <a:buNone/>
            </a:pPr>
            <a:r>
              <a:rPr lang="en-US" sz="2400" b="1" dirty="0" smtClean="0">
                <a:latin typeface="Times New Roman" pitchFamily="18" charset="0"/>
                <a:cs typeface="Times New Roman" pitchFamily="18" charset="0"/>
              </a:rPr>
              <a:t>NP Completeness</a:t>
            </a:r>
          </a:p>
          <a:p>
            <a:pPr marL="800100" lvl="1" indent="-400050" algn="just">
              <a:buFont typeface="Wingdings" pitchFamily="2" charset="2"/>
              <a:buChar char="v"/>
            </a:pPr>
            <a:r>
              <a:rPr lang="en-US" sz="2400" dirty="0" smtClean="0">
                <a:latin typeface="Times New Roman" pitchFamily="18" charset="0"/>
                <a:cs typeface="Times New Roman" pitchFamily="18" charset="0"/>
              </a:rPr>
              <a:t>As we know, P denotes the class of all deterministic polynomial language problems and NP denotes the class of all non-deterministic polynomial  language problems.</a:t>
            </a:r>
          </a:p>
          <a:p>
            <a:pPr marL="800100" lvl="1" indent="-400050" algn="just">
              <a:buFont typeface="Wingdings" pitchFamily="2" charset="2"/>
              <a:buChar char="v"/>
            </a:pPr>
            <a:r>
              <a:rPr lang="en-US" sz="2400" dirty="0" smtClean="0">
                <a:latin typeface="Times New Roman" pitchFamily="18" charset="0"/>
                <a:cs typeface="Times New Roman" pitchFamily="18" charset="0"/>
              </a:rPr>
              <a:t>Hence,  P </a:t>
            </a:r>
            <a:r>
              <a:rPr lang="en-US" sz="2400" dirty="0" smtClean="0">
                <a:latin typeface="Times New Roman" pitchFamily="18" charset="0"/>
                <a:cs typeface="Times New Roman" pitchFamily="18" charset="0"/>
                <a:sym typeface="Symbol"/>
              </a:rPr>
              <a:t> NP</a:t>
            </a:r>
          </a:p>
          <a:p>
            <a:pPr marL="800100" lvl="1" indent="-400050" algn="just">
              <a:buFont typeface="Wingdings" pitchFamily="2" charset="2"/>
              <a:buChar char="v"/>
            </a:pPr>
            <a:r>
              <a:rPr lang="en-US" sz="2400" dirty="0" smtClean="0">
                <a:latin typeface="Times New Roman" pitchFamily="18" charset="0"/>
                <a:cs typeface="Times New Roman" pitchFamily="18" charset="0"/>
                <a:sym typeface="Symbol"/>
              </a:rPr>
              <a:t>The question of whether or not P = NP.</a:t>
            </a:r>
          </a:p>
          <a:p>
            <a:pPr marL="1200150" lvl="2" indent="-400050" algn="just">
              <a:buNone/>
            </a:pPr>
            <a:r>
              <a:rPr lang="en-US" dirty="0">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96948" y="609600"/>
            <a:ext cx="8413652" cy="5486400"/>
          </a:xfrm>
          <a:prstGeom prst="rect">
            <a:avLst/>
          </a:prstGeom>
        </p:spPr>
        <p:txBody>
          <a:bodyPr>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IN" sz="3600" b="0" i="0" u="none" strike="noStrike" kern="1200" cap="none" spc="0" normalizeH="0" baseline="0" noProof="0" dirty="0" smtClean="0">
                <a:ln>
                  <a:noFill/>
                </a:ln>
                <a:solidFill>
                  <a:srgbClr val="C00000"/>
                </a:solidFill>
                <a:effectLst/>
                <a:uLnTx/>
                <a:uFillTx/>
                <a:latin typeface="+mn-lt"/>
                <a:ea typeface="+mn-ea"/>
                <a:cs typeface="+mn-cs"/>
              </a:rPr>
              <a:t>CONTENTS</a:t>
            </a:r>
          </a:p>
          <a:p>
            <a:pPr marL="342900" lvl="0" indent="-342900" algn="just">
              <a:spcBef>
                <a:spcPct val="20000"/>
              </a:spcBef>
            </a:pPr>
            <a:endParaRPr kumimoji="0" lang="en-IN" sz="3200" b="0"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lgn="just">
              <a:spcBef>
                <a:spcPct val="20000"/>
              </a:spcBef>
            </a:pPr>
            <a:r>
              <a:rPr kumimoji="0" lang="en-IN" sz="3200" b="0" i="0" u="none" strike="noStrike" kern="1200" cap="none" spc="0" normalizeH="0" baseline="0" noProof="0" dirty="0" smtClean="0">
                <a:ln>
                  <a:noFill/>
                </a:ln>
                <a:solidFill>
                  <a:schemeClr val="tx1"/>
                </a:solidFill>
                <a:effectLst/>
                <a:uLnTx/>
                <a:uFillTx/>
                <a:latin typeface="+mn-lt"/>
                <a:ea typeface="+mn-ea"/>
                <a:cs typeface="+mn-cs"/>
              </a:rPr>
              <a:t> 	</a:t>
            </a:r>
            <a:r>
              <a:rPr lang="en-IN" sz="3200" dirty="0" smtClean="0"/>
              <a:t>Unsolvable </a:t>
            </a:r>
            <a:r>
              <a:rPr lang="en-IN" sz="3200" dirty="0"/>
              <a:t>Problems and Computable Functions – Primitive recursive functions – Recursive and recursively enumerable languages – Universal Turing machine. MEASURING AND CLASSIFYING COMPLEXITY: Tractable and Intractable problems- Tractable and possibly intractable problems – P and NP completeness – Polynomial time reductions.</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867400"/>
          </a:xfrm>
        </p:spPr>
        <p:txBody>
          <a:bodyPr>
            <a:normAutofit lnSpcReduction="10000"/>
          </a:bodyPr>
          <a:lstStyle/>
          <a:p>
            <a:pPr lvl="1" algn="just">
              <a:buFont typeface="Wingdings" pitchFamily="2" charset="2"/>
              <a:buChar char="v"/>
            </a:pPr>
            <a:r>
              <a:rPr lang="en-US" sz="2400" dirty="0" smtClean="0">
                <a:latin typeface="Times New Roman" pitchFamily="18" charset="0"/>
                <a:cs typeface="Times New Roman" pitchFamily="18" charset="0"/>
                <a:sym typeface="Symbol"/>
              </a:rPr>
              <a:t>Problems which are known to lie in P are often called as tractable. Problems which lie outside of P are often termed as intractable.  Thus the question of whether P = NP or P  NP is the same as that of asking whether there exist problems in NP which are intractable or not.</a:t>
            </a:r>
          </a:p>
          <a:p>
            <a:pPr lvl="1" algn="just">
              <a:buFont typeface="Wingdings" pitchFamily="2" charset="2"/>
              <a:buChar char="v"/>
            </a:pPr>
            <a:endParaRPr lang="en-US" sz="2400" dirty="0">
              <a:latin typeface="Times New Roman" pitchFamily="18" charset="0"/>
              <a:cs typeface="Times New Roman" pitchFamily="18" charset="0"/>
              <a:sym typeface="Symbol"/>
            </a:endParaRPr>
          </a:p>
          <a:p>
            <a:pPr lvl="1" algn="just">
              <a:buFont typeface="Wingdings" pitchFamily="2" charset="2"/>
              <a:buChar char="v"/>
            </a:pPr>
            <a:endParaRPr lang="en-US" sz="2400" dirty="0" smtClean="0">
              <a:latin typeface="Times New Roman" pitchFamily="18" charset="0"/>
              <a:cs typeface="Times New Roman" pitchFamily="18" charset="0"/>
              <a:sym typeface="Symbol"/>
            </a:endParaRPr>
          </a:p>
          <a:p>
            <a:pPr lvl="1" algn="just">
              <a:buFont typeface="Wingdings" pitchFamily="2" charset="2"/>
              <a:buChar char="v"/>
            </a:pPr>
            <a:endParaRPr lang="en-US" sz="2400" dirty="0">
              <a:latin typeface="Times New Roman" pitchFamily="18" charset="0"/>
              <a:cs typeface="Times New Roman" pitchFamily="18" charset="0"/>
              <a:sym typeface="Symbol"/>
            </a:endParaRPr>
          </a:p>
          <a:p>
            <a:pPr lvl="1" algn="just">
              <a:buFont typeface="Wingdings" pitchFamily="2" charset="2"/>
              <a:buChar char="v"/>
            </a:pPr>
            <a:endParaRPr lang="en-US" sz="2400" dirty="0" smtClean="0">
              <a:latin typeface="Times New Roman" pitchFamily="18" charset="0"/>
              <a:cs typeface="Times New Roman" pitchFamily="18" charset="0"/>
              <a:sym typeface="Symbol"/>
            </a:endParaRPr>
          </a:p>
          <a:p>
            <a:pPr lvl="1" algn="just">
              <a:buFont typeface="Wingdings" pitchFamily="2" charset="2"/>
              <a:buChar char="v"/>
            </a:pPr>
            <a:endParaRPr lang="en-US" sz="2400" dirty="0">
              <a:latin typeface="Times New Roman" pitchFamily="18" charset="0"/>
              <a:cs typeface="Times New Roman" pitchFamily="18" charset="0"/>
              <a:sym typeface="Symbol"/>
            </a:endParaRPr>
          </a:p>
          <a:p>
            <a:pPr lvl="1" algn="just">
              <a:buFont typeface="Wingdings" pitchFamily="2" charset="2"/>
              <a:buChar char="v"/>
            </a:pPr>
            <a:endParaRPr lang="en-US" sz="2400" dirty="0" smtClean="0">
              <a:latin typeface="Times New Roman" pitchFamily="18" charset="0"/>
              <a:cs typeface="Times New Roman" pitchFamily="18" charset="0"/>
            </a:endParaRPr>
          </a:p>
          <a:p>
            <a:pPr lvl="1" algn="just">
              <a:buFont typeface="Wingdings" pitchFamily="2" charset="2"/>
              <a:buChar char="v"/>
            </a:pPr>
            <a:r>
              <a:rPr lang="en-US" sz="2400" dirty="0" smtClean="0">
                <a:latin typeface="Times New Roman" pitchFamily="18" charset="0"/>
                <a:cs typeface="Times New Roman" pitchFamily="18" charset="0"/>
              </a:rPr>
              <a:t> We don’t know if P = NP.  However in 1971, S. A. Cook proved that a particular NP problem known as SAT has the property that., if it is solvable in polynomial time, so are all NP  problems. This is called as NP-Completeness problem.</a:t>
            </a:r>
            <a:endParaRPr lang="en-US" sz="2400" dirty="0">
              <a:latin typeface="Times New Roman" pitchFamily="18" charset="0"/>
              <a:cs typeface="Times New Roman" pitchFamily="18" charset="0"/>
            </a:endParaRPr>
          </a:p>
        </p:txBody>
      </p:sp>
      <p:pic>
        <p:nvPicPr>
          <p:cNvPr id="6149" name="Picture 5"/>
          <p:cNvPicPr>
            <a:picLocks noChangeAspect="1" noChangeArrowheads="1"/>
          </p:cNvPicPr>
          <p:nvPr/>
        </p:nvPicPr>
        <p:blipFill>
          <a:blip r:embed="rId2" cstate="print"/>
          <a:srcRect/>
          <a:stretch>
            <a:fillRect/>
          </a:stretch>
        </p:blipFill>
        <p:spPr bwMode="auto">
          <a:xfrm>
            <a:off x="2057400" y="2362200"/>
            <a:ext cx="4648200" cy="21335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2819400"/>
          </a:xfrm>
        </p:spPr>
        <p:txBody>
          <a:bodyPr>
            <a:normAutofit/>
          </a:bodyPr>
          <a:lstStyle/>
          <a:p>
            <a:pPr lvl="1">
              <a:buFont typeface="Wingdings" pitchFamily="2" charset="2"/>
              <a:buChar char="v"/>
            </a:pPr>
            <a:r>
              <a:rPr lang="en-US" sz="2400" dirty="0" smtClean="0">
                <a:latin typeface="Times New Roman" pitchFamily="18" charset="0"/>
                <a:cs typeface="Times New Roman" pitchFamily="18" charset="0"/>
              </a:rPr>
              <a:t>  Let A and B are two problems then problem A reduces to B if and only if there is a way to solve A by deterministic polynomial time algorithm using a deterministic algorithm that solves B in polynomial time. A reduces to B can be denoted as A </a:t>
            </a:r>
            <a:r>
              <a:rPr lang="el-GR" sz="2400" dirty="0" smtClean="0">
                <a:latin typeface="Times New Roman" pitchFamily="18" charset="0"/>
                <a:cs typeface="Times New Roman" pitchFamily="18" charset="0"/>
              </a:rPr>
              <a:t>α</a:t>
            </a:r>
            <a:r>
              <a:rPr lang="en-US" sz="2400" dirty="0" smtClean="0">
                <a:latin typeface="Times New Roman" pitchFamily="18" charset="0"/>
                <a:cs typeface="Times New Roman" pitchFamily="18" charset="0"/>
              </a:rPr>
              <a:t> B.</a:t>
            </a:r>
          </a:p>
          <a:p>
            <a:pPr lvl="1">
              <a:buFont typeface="Wingdings" pitchFamily="2" charset="2"/>
              <a:buChar char="v"/>
            </a:pPr>
            <a:r>
              <a:rPr lang="en-US" sz="2400" dirty="0" smtClean="0">
                <a:latin typeface="Times New Roman" pitchFamily="18" charset="0"/>
                <a:cs typeface="Times New Roman" pitchFamily="18" charset="0"/>
              </a:rPr>
              <a:t>A NP problem such that, if it is in P, then NP = P. If a problem has this same property then it is called “NP-Hard”.</a:t>
            </a:r>
          </a:p>
          <a:p>
            <a:pPr lvl="1">
              <a:buFont typeface="Wingdings" pitchFamily="2" charset="2"/>
              <a:buChar char="v"/>
            </a:pPr>
            <a:endParaRPr lang="en-US" sz="2400" dirty="0">
              <a:latin typeface="Times New Roman" pitchFamily="18" charset="0"/>
              <a:cs typeface="Times New Roman" pitchFamily="18" charset="0"/>
            </a:endParaRPr>
          </a:p>
        </p:txBody>
      </p:sp>
      <p:pic>
        <p:nvPicPr>
          <p:cNvPr id="7170" name="Picture 2"/>
          <p:cNvPicPr>
            <a:picLocks noChangeAspect="1" noChangeArrowheads="1"/>
          </p:cNvPicPr>
          <p:nvPr/>
        </p:nvPicPr>
        <p:blipFill>
          <a:blip r:embed="rId2" cstate="print"/>
          <a:srcRect/>
          <a:stretch>
            <a:fillRect/>
          </a:stretch>
        </p:blipFill>
        <p:spPr bwMode="auto">
          <a:xfrm>
            <a:off x="1447800" y="3581400"/>
            <a:ext cx="6172200" cy="259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124200"/>
            <a:ext cx="8229600" cy="3382963"/>
          </a:xfrm>
        </p:spPr>
        <p:txBody>
          <a:bodyPr>
            <a:normAutofit/>
          </a:bodyPr>
          <a:lstStyle/>
          <a:p>
            <a:pPr lvl="1">
              <a:buFont typeface="Wingdings" pitchFamily="2" charset="2"/>
              <a:buChar char="v"/>
            </a:pPr>
            <a:r>
              <a:rPr lang="en-US" sz="2400" dirty="0" smtClean="0">
                <a:latin typeface="Times New Roman" pitchFamily="18" charset="0"/>
                <a:cs typeface="Times New Roman" pitchFamily="18" charset="0"/>
              </a:rPr>
              <a:t>  There are some NP-hard problems that are not NP-Complete. For Example: Halting Problem.</a:t>
            </a:r>
          </a:p>
          <a:p>
            <a:pPr lvl="1">
              <a:buFont typeface="Wingdings" pitchFamily="2" charset="2"/>
              <a:buChar char="v"/>
            </a:pPr>
            <a:endParaRPr lang="en-US" sz="2400" dirty="0" smtClean="0">
              <a:latin typeface="Times New Roman" pitchFamily="18" charset="0"/>
              <a:cs typeface="Times New Roman" pitchFamily="18" charset="0"/>
            </a:endParaRPr>
          </a:p>
          <a:p>
            <a:pPr lvl="1">
              <a:buFont typeface="Wingdings" pitchFamily="2" charset="2"/>
              <a:buChar char="v"/>
            </a:pPr>
            <a:r>
              <a:rPr lang="en-US" sz="2400" dirty="0" smtClean="0">
                <a:latin typeface="Times New Roman" pitchFamily="18" charset="0"/>
                <a:cs typeface="Times New Roman" pitchFamily="18" charset="0"/>
              </a:rPr>
              <a:t>  Two problems P and Q are said to be </a:t>
            </a:r>
            <a:r>
              <a:rPr lang="en-US" sz="2400" dirty="0" err="1" smtClean="0">
                <a:latin typeface="Times New Roman" pitchFamily="18" charset="0"/>
                <a:cs typeface="Times New Roman" pitchFamily="18" charset="0"/>
              </a:rPr>
              <a:t>polynomially</a:t>
            </a:r>
            <a:r>
              <a:rPr lang="en-US" sz="2400" dirty="0" smtClean="0">
                <a:latin typeface="Times New Roman" pitchFamily="18" charset="0"/>
                <a:cs typeface="Times New Roman" pitchFamily="18" charset="0"/>
              </a:rPr>
              <a:t> equivalent if and only if P </a:t>
            </a:r>
            <a:r>
              <a:rPr lang="el-GR" sz="2400" dirty="0" smtClean="0">
                <a:latin typeface="Times New Roman" pitchFamily="18" charset="0"/>
                <a:cs typeface="Times New Roman" pitchFamily="18" charset="0"/>
              </a:rPr>
              <a:t>α</a:t>
            </a:r>
            <a:r>
              <a:rPr lang="en-US" sz="2400" dirty="0" smtClean="0">
                <a:latin typeface="Times New Roman" pitchFamily="18" charset="0"/>
                <a:cs typeface="Times New Roman" pitchFamily="18" charset="0"/>
              </a:rPr>
              <a:t> Q and </a:t>
            </a:r>
            <a:r>
              <a:rPr lang="en-US" sz="2400" dirty="0">
                <a:latin typeface="Times New Roman" pitchFamily="18" charset="0"/>
                <a:cs typeface="Times New Roman" pitchFamily="18" charset="0"/>
              </a:rPr>
              <a:t>Q</a:t>
            </a:r>
            <a:r>
              <a:rPr lang="en-US" sz="2400" dirty="0" smtClean="0">
                <a:latin typeface="Times New Roman" pitchFamily="18" charset="0"/>
                <a:cs typeface="Times New Roman" pitchFamily="18" charset="0"/>
              </a:rPr>
              <a:t> </a:t>
            </a:r>
            <a:r>
              <a:rPr lang="el-GR" sz="2400" dirty="0" smtClean="0">
                <a:latin typeface="Times New Roman" pitchFamily="18" charset="0"/>
                <a:cs typeface="Times New Roman" pitchFamily="18" charset="0"/>
              </a:rPr>
              <a:t>α</a:t>
            </a:r>
            <a:r>
              <a:rPr lang="en-US" sz="2400" dirty="0" smtClean="0">
                <a:latin typeface="Times New Roman" pitchFamily="18" charset="0"/>
                <a:cs typeface="Times New Roman" pitchFamily="18" charset="0"/>
              </a:rPr>
              <a:t> P.</a:t>
            </a:r>
            <a:endParaRPr lang="en-US" sz="2400" dirty="0">
              <a:latin typeface="Times New Roman" pitchFamily="18" charset="0"/>
              <a:cs typeface="Times New Roman" pitchFamily="18" charset="0"/>
            </a:endParaRPr>
          </a:p>
        </p:txBody>
      </p:sp>
      <p:pic>
        <p:nvPicPr>
          <p:cNvPr id="8194" name="Picture 2"/>
          <p:cNvPicPr>
            <a:picLocks noChangeAspect="1" noChangeArrowheads="1"/>
          </p:cNvPicPr>
          <p:nvPr/>
        </p:nvPicPr>
        <p:blipFill>
          <a:blip r:embed="rId2" cstate="print"/>
          <a:srcRect/>
          <a:stretch>
            <a:fillRect/>
          </a:stretch>
        </p:blipFill>
        <p:spPr bwMode="auto">
          <a:xfrm>
            <a:off x="1600200" y="457200"/>
            <a:ext cx="5715000" cy="20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229600" cy="4876800"/>
          </a:xfrm>
        </p:spPr>
        <p:txBody>
          <a:bodyPr>
            <a:noAutofit/>
          </a:bodyPr>
          <a:lstStyle/>
          <a:p>
            <a:pPr algn="just">
              <a:buNone/>
            </a:pPr>
            <a:r>
              <a:rPr lang="en-US" sz="2400" b="1" dirty="0" smtClean="0">
                <a:latin typeface="Times New Roman" pitchFamily="18" charset="0"/>
                <a:cs typeface="Times New Roman" pitchFamily="18" charset="0"/>
              </a:rPr>
              <a:t>Tractable and Possibly Intractable Problems : P and NP</a:t>
            </a:r>
          </a:p>
          <a:p>
            <a:pPr algn="just">
              <a:buNone/>
            </a:pPr>
            <a:r>
              <a:rPr lang="en-US" sz="2400" dirty="0" smtClean="0">
                <a:latin typeface="Times New Roman" pitchFamily="18" charset="0"/>
                <a:cs typeface="Times New Roman" pitchFamily="18" charset="0"/>
              </a:rPr>
              <a:t>	These are two groups in which problem can be classified. </a:t>
            </a:r>
          </a:p>
          <a:p>
            <a:pPr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The first group consists of the problems that can be solved in polynomial time.</a:t>
            </a:r>
          </a:p>
          <a:p>
            <a:pPr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The second group consists of problems that can be solved in non-deterministic polynomial time.</a:t>
            </a:r>
          </a:p>
          <a:p>
            <a:pPr lvl="1" algn="just">
              <a:buFont typeface="Wingdings" pitchFamily="2" charset="2"/>
              <a:buChar char="v"/>
            </a:pPr>
            <a:r>
              <a:rPr lang="en-US" sz="2400" dirty="0" smtClean="0">
                <a:latin typeface="Times New Roman" pitchFamily="18" charset="0"/>
                <a:cs typeface="Times New Roman" pitchFamily="18" charset="0"/>
              </a:rPr>
              <a:t>  Any polynomial for which answer is either </a:t>
            </a:r>
            <a:r>
              <a:rPr lang="en-US" sz="2400" dirty="0">
                <a:latin typeface="Times New Roman" pitchFamily="18" charset="0"/>
                <a:cs typeface="Times New Roman" pitchFamily="18" charset="0"/>
              </a:rPr>
              <a:t>y</a:t>
            </a:r>
            <a:r>
              <a:rPr lang="en-US" sz="2400" dirty="0" smtClean="0">
                <a:latin typeface="Times New Roman" pitchFamily="18" charset="0"/>
                <a:cs typeface="Times New Roman" pitchFamily="18" charset="0"/>
              </a:rPr>
              <a:t>es or no is called decision problem.</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The algorithm for decision problem is called decision algorithm.</a:t>
            </a:r>
          </a:p>
          <a:p>
            <a:pPr lvl="1" algn="just">
              <a:buFont typeface="Wingdings" pitchFamily="2" charset="2"/>
              <a:buChar char="v"/>
            </a:pPr>
            <a:r>
              <a:rPr lang="en-US" sz="2400" dirty="0" smtClean="0">
                <a:latin typeface="Times New Roman" pitchFamily="18" charset="0"/>
                <a:cs typeface="Times New Roman" pitchFamily="18" charset="0"/>
              </a:rPr>
              <a:t>  Any problem that involves the identification of optimal cost is called optimization problem. The algorithm for optimization problem is called optimization algorithm.</a:t>
            </a:r>
          </a:p>
          <a:p>
            <a:pPr algn="just">
              <a:buNone/>
            </a:pPr>
            <a:endParaRPr lang="en-US" sz="2400" dirty="0" smtClean="0">
              <a:latin typeface="Times New Roman" pitchFamily="18" charset="0"/>
              <a:cs typeface="Times New Roman" pitchFamily="18" charset="0"/>
            </a:endParaRPr>
          </a:p>
          <a:p>
            <a:pPr algn="just">
              <a:buNone/>
            </a:pPr>
            <a:r>
              <a:rPr lang="en-US" sz="2400" dirty="0">
                <a:latin typeface="Times New Roman" pitchFamily="18" charset="0"/>
                <a:cs typeface="Times New Roman" pitchFamily="18" charset="0"/>
              </a:rPr>
              <a:t>	</a:t>
            </a:r>
          </a:p>
        </p:txBody>
      </p:sp>
      <p:sp>
        <p:nvSpPr>
          <p:cNvPr id="4" name="Title 1"/>
          <p:cNvSpPr>
            <a:spLocks noGrp="1"/>
          </p:cNvSpPr>
          <p:nvPr>
            <p:ph type="title"/>
          </p:nvPr>
        </p:nvSpPr>
        <p:spPr>
          <a:xfrm>
            <a:off x="381000" y="228600"/>
            <a:ext cx="8458200" cy="1219200"/>
          </a:xfrm>
        </p:spPr>
        <p:style>
          <a:lnRef idx="3">
            <a:schemeClr val="lt1"/>
          </a:lnRef>
          <a:fillRef idx="1">
            <a:schemeClr val="accent4"/>
          </a:fillRef>
          <a:effectRef idx="1">
            <a:schemeClr val="accent4"/>
          </a:effectRef>
          <a:fontRef idx="minor">
            <a:schemeClr val="lt1"/>
          </a:fontRef>
        </p:style>
        <p:txBody>
          <a:bodyPr>
            <a:normAutofit fontScale="90000"/>
          </a:bodyPr>
          <a:lstStyle/>
          <a:p>
            <a:r>
              <a:rPr lang="en-IN" dirty="0" smtClean="0"/>
              <a:t>TRACTABLE &amp; INTRACTABLE PROBLEMS</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2590800"/>
          </a:xfrm>
        </p:spPr>
        <p:txBody>
          <a:bodyPr>
            <a:normAutofit/>
          </a:bodyPr>
          <a:lstStyle/>
          <a:p>
            <a:pPr lvl="1" algn="just">
              <a:buFont typeface="Wingdings" pitchFamily="2" charset="2"/>
              <a:buChar char="v"/>
            </a:pPr>
            <a:r>
              <a:rPr lang="en-US" sz="2400" dirty="0" smtClean="0">
                <a:latin typeface="Times New Roman" pitchFamily="18" charset="0"/>
                <a:cs typeface="Times New Roman" pitchFamily="18" charset="0"/>
              </a:rPr>
              <a:t> Definition of P – Problems that can be solved in polynomial time. </a:t>
            </a:r>
          </a:p>
          <a:p>
            <a:pPr lvl="1" algn="just">
              <a:buFont typeface="Wingdings" pitchFamily="2" charset="2"/>
              <a:buChar char="v"/>
            </a:pPr>
            <a:r>
              <a:rPr lang="en-US" sz="2400" dirty="0" smtClean="0">
                <a:latin typeface="Times New Roman" pitchFamily="18" charset="0"/>
                <a:cs typeface="Times New Roman" pitchFamily="18" charset="0"/>
              </a:rPr>
              <a:t>Definition of NP – It stands for “non-deterministic polynomial time”. </a:t>
            </a:r>
          </a:p>
          <a:p>
            <a:pPr lvl="1" algn="just">
              <a:buFont typeface="Wingdings" pitchFamily="2" charset="2"/>
              <a:buChar char="v"/>
            </a:pPr>
            <a:r>
              <a:rPr lang="en-US" sz="2400" dirty="0" smtClean="0">
                <a:latin typeface="Times New Roman" pitchFamily="18" charset="0"/>
                <a:cs typeface="Times New Roman" pitchFamily="18" charset="0"/>
              </a:rPr>
              <a:t>The NP class problems can be further categorized into NP-complete and NP- hard problems.</a:t>
            </a:r>
          </a:p>
          <a:p>
            <a:pPr lvl="1" algn="just">
              <a:buNone/>
            </a:pPr>
            <a:endParaRPr lang="en-US" sz="2400" dirty="0" smtClean="0">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2" cstate="print"/>
          <a:srcRect/>
          <a:stretch>
            <a:fillRect/>
          </a:stretch>
        </p:blipFill>
        <p:spPr bwMode="auto">
          <a:xfrm>
            <a:off x="1066800" y="3124200"/>
            <a:ext cx="7315200" cy="335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19800"/>
          </a:xfrm>
        </p:spPr>
        <p:txBody>
          <a:bodyPr>
            <a:normAutofit lnSpcReduction="10000"/>
          </a:bodyPr>
          <a:lstStyle/>
          <a:p>
            <a:pPr lvl="1" algn="just">
              <a:buFont typeface="Wingdings" pitchFamily="2" charset="2"/>
              <a:buChar char="v"/>
            </a:pPr>
            <a:r>
              <a:rPr lang="en-US" sz="2400" dirty="0" smtClean="0">
                <a:latin typeface="Times New Roman" pitchFamily="18" charset="0"/>
                <a:cs typeface="Times New Roman" pitchFamily="18" charset="0"/>
              </a:rPr>
              <a:t> A problem D is called NP-complete if –</a:t>
            </a:r>
          </a:p>
          <a:p>
            <a:pPr marL="1428750" lvl="2" indent="-514350" algn="just">
              <a:buFont typeface="+mj-lt"/>
              <a:buAutoNum type="romanLcPeriod"/>
            </a:pPr>
            <a:r>
              <a:rPr lang="en-US" dirty="0" smtClean="0">
                <a:latin typeface="Times New Roman" pitchFamily="18" charset="0"/>
                <a:cs typeface="Times New Roman" pitchFamily="18" charset="0"/>
              </a:rPr>
              <a:t>It belongs to class NP</a:t>
            </a:r>
          </a:p>
          <a:p>
            <a:pPr marL="1428750" lvl="2" indent="-514350" algn="just">
              <a:buFont typeface="+mj-lt"/>
              <a:buAutoNum type="romanLcPeriod"/>
            </a:pPr>
            <a:r>
              <a:rPr lang="en-US" dirty="0" smtClean="0">
                <a:latin typeface="Times New Roman" pitchFamily="18" charset="0"/>
                <a:cs typeface="Times New Roman" pitchFamily="18" charset="0"/>
              </a:rPr>
              <a:t>Every problem in NP can also be solved in polynomial time.</a:t>
            </a:r>
          </a:p>
          <a:p>
            <a:pPr lvl="1" algn="just">
              <a:buFont typeface="Wingdings" pitchFamily="2" charset="2"/>
              <a:buChar char="v"/>
            </a:pPr>
            <a:r>
              <a:rPr lang="en-US" sz="2400" dirty="0" smtClean="0">
                <a:latin typeface="Times New Roman" pitchFamily="18" charset="0"/>
                <a:cs typeface="Times New Roman" pitchFamily="18" charset="0"/>
              </a:rPr>
              <a:t>If an NP – hard problem can be solved in polynomial time then all NP complete problems can also be solved in polynomial time.</a:t>
            </a:r>
          </a:p>
          <a:p>
            <a:pPr lvl="1" algn="just">
              <a:buFont typeface="Wingdings" pitchFamily="2" charset="2"/>
              <a:buChar char="v"/>
            </a:pPr>
            <a:r>
              <a:rPr lang="en-US" sz="2400" dirty="0" smtClean="0">
                <a:latin typeface="Times New Roman" pitchFamily="18" charset="0"/>
                <a:cs typeface="Times New Roman" pitchFamily="18" charset="0"/>
              </a:rPr>
              <a:t>All NP complete problems are NP - hard but all NP- hard problems can not be NP complete.</a:t>
            </a:r>
          </a:p>
          <a:p>
            <a:pPr lvl="1" algn="just">
              <a:buFont typeface="Wingdings" pitchFamily="2" charset="2"/>
              <a:buChar char="v"/>
            </a:pPr>
            <a:r>
              <a:rPr lang="en-US" sz="2400" dirty="0" smtClean="0">
                <a:latin typeface="Times New Roman" pitchFamily="18" charset="0"/>
                <a:cs typeface="Times New Roman" pitchFamily="18" charset="0"/>
              </a:rPr>
              <a:t>The NP class problems are the decision problems that can be solved by non-deterministic polynomial algorithms.</a:t>
            </a:r>
          </a:p>
          <a:p>
            <a:pPr lvl="1" indent="-742950" algn="just">
              <a:buNone/>
            </a:pPr>
            <a:r>
              <a:rPr lang="en-US" sz="2400" b="1" dirty="0" smtClean="0">
                <a:latin typeface="Times New Roman" pitchFamily="18" charset="0"/>
                <a:cs typeface="Times New Roman" pitchFamily="18" charset="0"/>
              </a:rPr>
              <a:t>Example of P class problem:</a:t>
            </a:r>
          </a:p>
          <a:p>
            <a:pPr lvl="1" indent="-742950" algn="just">
              <a:buNone/>
            </a:pPr>
            <a:r>
              <a:rPr lang="en-US" sz="2400" dirty="0" smtClean="0">
                <a:latin typeface="Times New Roman" pitchFamily="18" charset="0"/>
                <a:cs typeface="Times New Roman" pitchFamily="18" charset="0"/>
              </a:rPr>
              <a:t>    </a:t>
            </a:r>
            <a:r>
              <a:rPr lang="en-US" sz="2400" u="sng" dirty="0" err="1" smtClean="0">
                <a:latin typeface="Times New Roman" pitchFamily="18" charset="0"/>
                <a:cs typeface="Times New Roman" pitchFamily="18" charset="0"/>
              </a:rPr>
              <a:t>Kruskal’s</a:t>
            </a:r>
            <a:r>
              <a:rPr lang="en-US" sz="2400" u="sng" dirty="0" smtClean="0">
                <a:latin typeface="Times New Roman" pitchFamily="18" charset="0"/>
                <a:cs typeface="Times New Roman" pitchFamily="18" charset="0"/>
              </a:rPr>
              <a:t> Algorithm:</a:t>
            </a:r>
          </a:p>
          <a:p>
            <a:pPr marL="285750" lvl="1" algn="just">
              <a:buNone/>
            </a:pPr>
            <a:r>
              <a:rPr lang="en-US" sz="2400" dirty="0" smtClean="0">
                <a:latin typeface="Times New Roman" pitchFamily="18" charset="0"/>
                <a:cs typeface="Times New Roman" pitchFamily="18" charset="0"/>
              </a:rPr>
              <a:t>		In </a:t>
            </a:r>
            <a:r>
              <a:rPr lang="en-US" sz="2400" dirty="0" err="1" smtClean="0">
                <a:latin typeface="Times New Roman" pitchFamily="18" charset="0"/>
                <a:cs typeface="Times New Roman" pitchFamily="18" charset="0"/>
              </a:rPr>
              <a:t>Kruskal’s</a:t>
            </a:r>
            <a:r>
              <a:rPr lang="en-US" sz="2400" dirty="0" smtClean="0">
                <a:latin typeface="Times New Roman" pitchFamily="18" charset="0"/>
                <a:cs typeface="Times New Roman" pitchFamily="18" charset="0"/>
              </a:rPr>
              <a:t> algorithm the minimum weight is obtained. In this algorithm the circuit should not be formed. Each time the edge of minimum weight has to be selected from the graph.</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2133600"/>
          </a:xfrm>
        </p:spPr>
        <p:txBody>
          <a:bodyPr>
            <a:normAutofit/>
          </a:bodyPr>
          <a:lstStyle/>
          <a:p>
            <a:pPr>
              <a:buNone/>
            </a:pPr>
            <a:r>
              <a:rPr lang="en-US" sz="2400" dirty="0" smtClean="0">
                <a:latin typeface="Times New Roman" pitchFamily="18" charset="0"/>
                <a:cs typeface="Times New Roman" pitchFamily="18" charset="0"/>
              </a:rPr>
              <a:t>	It is not necessary in this algorithm to have edges of minimum weight to be adjacent. Let us solve one example by </a:t>
            </a:r>
            <a:r>
              <a:rPr lang="en-US" sz="2400" dirty="0" err="1" smtClean="0">
                <a:latin typeface="Times New Roman" pitchFamily="18" charset="0"/>
                <a:cs typeface="Times New Roman" pitchFamily="18" charset="0"/>
              </a:rPr>
              <a:t>kruskal’s</a:t>
            </a:r>
            <a:r>
              <a:rPr lang="en-US" sz="2400" dirty="0" smtClean="0">
                <a:latin typeface="Times New Roman" pitchFamily="18" charset="0"/>
                <a:cs typeface="Times New Roman" pitchFamily="18" charset="0"/>
              </a:rPr>
              <a:t> algorithm.</a:t>
            </a:r>
          </a:p>
          <a:p>
            <a:pPr>
              <a:buNone/>
            </a:pPr>
            <a:r>
              <a:rPr lang="en-US" sz="2400" dirty="0" smtClean="0">
                <a:latin typeface="Times New Roman" pitchFamily="18" charset="0"/>
                <a:cs typeface="Times New Roman" pitchFamily="18" charset="0"/>
              </a:rPr>
              <a:t>	Example : Find the minimum spanning tree for the following figure using </a:t>
            </a:r>
            <a:r>
              <a:rPr lang="en-US" sz="2400" dirty="0" err="1" smtClean="0">
                <a:latin typeface="Times New Roman" pitchFamily="18" charset="0"/>
                <a:cs typeface="Times New Roman" pitchFamily="18" charset="0"/>
              </a:rPr>
              <a:t>Kruskal’s</a:t>
            </a:r>
            <a:r>
              <a:rPr lang="en-US" sz="2400" dirty="0" smtClean="0">
                <a:latin typeface="Times New Roman" pitchFamily="18" charset="0"/>
                <a:cs typeface="Times New Roman" pitchFamily="18" charset="0"/>
              </a:rPr>
              <a:t> algorithm.</a:t>
            </a:r>
            <a:endParaRPr lang="en-US" sz="2400" dirty="0">
              <a:latin typeface="Times New Roman" pitchFamily="18" charset="0"/>
              <a:cs typeface="Times New Roman" pitchFamily="18" charset="0"/>
            </a:endParaRPr>
          </a:p>
        </p:txBody>
      </p:sp>
      <p:pic>
        <p:nvPicPr>
          <p:cNvPr id="2051" name="Picture 3"/>
          <p:cNvPicPr>
            <a:picLocks noChangeAspect="1" noChangeArrowheads="1"/>
          </p:cNvPicPr>
          <p:nvPr/>
        </p:nvPicPr>
        <p:blipFill>
          <a:blip r:embed="rId2" cstate="print"/>
          <a:srcRect/>
          <a:stretch>
            <a:fillRect/>
          </a:stretch>
        </p:blipFill>
        <p:spPr bwMode="auto">
          <a:xfrm>
            <a:off x="1905000" y="2743200"/>
            <a:ext cx="5181600"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1219200"/>
          </a:xfrm>
        </p:spPr>
        <p:txBody>
          <a:bodyPr>
            <a:normAutofit/>
          </a:bodyPr>
          <a:lstStyle/>
          <a:p>
            <a:pPr>
              <a:buNone/>
            </a:pPr>
            <a:r>
              <a:rPr lang="en-US" sz="2400" dirty="0" smtClean="0">
                <a:latin typeface="Times New Roman" pitchFamily="18" charset="0"/>
                <a:cs typeface="Times New Roman" pitchFamily="18" charset="0"/>
              </a:rPr>
              <a:t>	In </a:t>
            </a:r>
            <a:r>
              <a:rPr lang="en-US" sz="2400" dirty="0" err="1" smtClean="0">
                <a:latin typeface="Times New Roman" pitchFamily="18" charset="0"/>
                <a:cs typeface="Times New Roman" pitchFamily="18" charset="0"/>
              </a:rPr>
              <a:t>Kruskal’s</a:t>
            </a:r>
            <a:r>
              <a:rPr lang="en-US" sz="2400" dirty="0" smtClean="0">
                <a:latin typeface="Times New Roman" pitchFamily="18" charset="0"/>
                <a:cs typeface="Times New Roman" pitchFamily="18" charset="0"/>
              </a:rPr>
              <a:t> algorithm, we will start with some vertex and will cover all the vertices with minimum weight. The vertices need not be adjacent.</a:t>
            </a:r>
            <a:endParaRPr lang="en-US" sz="2400" dirty="0">
              <a:latin typeface="Times New Roman" pitchFamily="18" charset="0"/>
              <a:cs typeface="Times New Roman" pitchFamily="18" charset="0"/>
            </a:endParaRPr>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6081" name="Object 1"/>
          <p:cNvGraphicFramePr>
            <a:graphicFrameLocks noChangeAspect="1"/>
          </p:cNvGraphicFramePr>
          <p:nvPr/>
        </p:nvGraphicFramePr>
        <p:xfrm>
          <a:off x="990600" y="1828800"/>
          <a:ext cx="7086600" cy="4800600"/>
        </p:xfrm>
        <a:graphic>
          <a:graphicData uri="http://schemas.openxmlformats.org/presentationml/2006/ole">
            <p:oleObj spid="_x0000_s46081" name="Bitmap Image" r:id="rId3" imgW="3742857" imgH="3742857" progId="PBrush">
              <p:embed/>
            </p:oleObj>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7105" name="Object 1"/>
          <p:cNvGraphicFramePr>
            <a:graphicFrameLocks noChangeAspect="1"/>
          </p:cNvGraphicFramePr>
          <p:nvPr/>
        </p:nvGraphicFramePr>
        <p:xfrm>
          <a:off x="533400" y="609600"/>
          <a:ext cx="8001000" cy="5699702"/>
        </p:xfrm>
        <a:graphic>
          <a:graphicData uri="http://schemas.openxmlformats.org/presentationml/2006/ole">
            <p:oleObj spid="_x0000_s47105" name="Bitmap Image" r:id="rId3" imgW="5687219" imgH="4944165" progId="PBrush">
              <p:embed/>
            </p:oleObj>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2895600"/>
          </a:xfrm>
        </p:spPr>
        <p:txBody>
          <a:bodyPr/>
          <a:lstStyle/>
          <a:p>
            <a:pPr lvl="1" indent="-742950" algn="just">
              <a:buNone/>
            </a:pPr>
            <a:r>
              <a:rPr lang="en-US" sz="2400" b="1" dirty="0" smtClean="0">
                <a:latin typeface="Times New Roman" pitchFamily="18" charset="0"/>
                <a:cs typeface="Times New Roman" pitchFamily="18" charset="0"/>
              </a:rPr>
              <a:t>Example of NP class problem:</a:t>
            </a:r>
          </a:p>
          <a:p>
            <a:pPr lvl="1" indent="-742950" algn="just">
              <a:buNone/>
            </a:pPr>
            <a:r>
              <a:rPr lang="en-US" sz="2400" dirty="0" smtClean="0">
                <a:latin typeface="Times New Roman" pitchFamily="18" charset="0"/>
                <a:cs typeface="Times New Roman" pitchFamily="18" charset="0"/>
              </a:rPr>
              <a:t>    </a:t>
            </a:r>
            <a:r>
              <a:rPr lang="en-US" sz="2400" u="sng" dirty="0" smtClean="0">
                <a:latin typeface="Times New Roman" pitchFamily="18" charset="0"/>
                <a:cs typeface="Times New Roman" pitchFamily="18" charset="0"/>
              </a:rPr>
              <a:t>Travelling Salesman’s Problem:</a:t>
            </a:r>
          </a:p>
          <a:p>
            <a:pPr lvl="1" indent="-742950" algn="just">
              <a:buNone/>
            </a:pPr>
            <a:r>
              <a:rPr lang="en-US" sz="2400" dirty="0" smtClean="0">
                <a:latin typeface="Times New Roman" pitchFamily="18" charset="0"/>
                <a:cs typeface="Times New Roman" pitchFamily="18" charset="0"/>
              </a:rPr>
              <a:t>		This problem can be stated as “ Given a set of cities and cost to travel between each pair of cities, determine whether there is a path that visits every city once and returns to the first city. Such that the cost travelled is less”.</a:t>
            </a:r>
          </a:p>
          <a:p>
            <a:pPr lvl="1" indent="-742950" algn="just">
              <a:buNone/>
            </a:pPr>
            <a:r>
              <a:rPr lang="en-US" sz="2400" dirty="0" smtClean="0">
                <a:latin typeface="Times New Roman" pitchFamily="18" charset="0"/>
                <a:cs typeface="Times New Roman" pitchFamily="18" charset="0"/>
              </a:rPr>
              <a:t>	For Example:</a:t>
            </a:r>
            <a:endParaRPr lang="en-US" dirty="0"/>
          </a:p>
        </p:txBody>
      </p:sp>
      <p:pic>
        <p:nvPicPr>
          <p:cNvPr id="49154" name="Picture 2"/>
          <p:cNvPicPr>
            <a:picLocks noChangeAspect="1" noChangeArrowheads="1"/>
          </p:cNvPicPr>
          <p:nvPr/>
        </p:nvPicPr>
        <p:blipFill>
          <a:blip r:embed="rId2" cstate="print"/>
          <a:srcRect/>
          <a:stretch>
            <a:fillRect/>
          </a:stretch>
        </p:blipFill>
        <p:spPr bwMode="auto">
          <a:xfrm>
            <a:off x="1143000" y="3352800"/>
            <a:ext cx="6629400" cy="350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5105400"/>
          </a:xfrm>
        </p:spPr>
        <p:txBody>
          <a:bodyPr>
            <a:noAutofit/>
          </a:bodyPr>
          <a:lstStyle/>
          <a:p>
            <a:pPr marL="430213" indent="-323850">
              <a:buClr>
                <a:srgbClr val="996633"/>
              </a:buClr>
              <a:buSzPct val="45000"/>
              <a:buNone/>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sz="2400" b="1" dirty="0" smtClean="0">
                <a:latin typeface="Times New Roman" pitchFamily="18" charset="0"/>
                <a:cs typeface="Times New Roman" pitchFamily="18" charset="0"/>
              </a:rPr>
              <a:t>Preliminaries: </a:t>
            </a:r>
            <a:r>
              <a:rPr lang="en-US" sz="2400" b="1" i="0" dirty="0" smtClean="0">
                <a:latin typeface="Times New Roman" pitchFamily="18" charset="0"/>
                <a:cs typeface="Times New Roman" pitchFamily="18" charset="0"/>
              </a:rPr>
              <a:t>partial and total functions</a:t>
            </a:r>
            <a:endParaRPr lang="en-US" sz="2400" b="1" dirty="0" smtClean="0">
              <a:latin typeface="Times New Roman" pitchFamily="18" charset="0"/>
              <a:cs typeface="Times New Roman" pitchFamily="18" charset="0"/>
            </a:endParaRPr>
          </a:p>
          <a:p>
            <a:pPr marL="430213" indent="-323850">
              <a:buClr>
                <a:srgbClr val="996633"/>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sz="2400" dirty="0" smtClean="0">
                <a:latin typeface="Times New Roman" pitchFamily="18" charset="0"/>
                <a:cs typeface="Times New Roman" pitchFamily="18" charset="0"/>
              </a:rPr>
              <a:t>The domain of a </a:t>
            </a:r>
            <a:r>
              <a:rPr lang="en-US" sz="2400" i="1" dirty="0" smtClean="0">
                <a:latin typeface="Times New Roman" pitchFamily="18" charset="0"/>
                <a:cs typeface="Times New Roman" pitchFamily="18" charset="0"/>
              </a:rPr>
              <a:t>partial function</a:t>
            </a:r>
            <a:r>
              <a:rPr lang="en-US" sz="2400" dirty="0" smtClean="0">
                <a:latin typeface="Times New Roman" pitchFamily="18" charset="0"/>
                <a:cs typeface="Times New Roman" pitchFamily="18" charset="0"/>
              </a:rPr>
              <a:t> on set A contains the subset of A.</a:t>
            </a:r>
          </a:p>
          <a:p>
            <a:pPr marL="430213" indent="-323850">
              <a:buClr>
                <a:srgbClr val="996633"/>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sz="2400" dirty="0" smtClean="0">
                <a:latin typeface="Times New Roman" pitchFamily="18" charset="0"/>
                <a:cs typeface="Times New Roman" pitchFamily="18" charset="0"/>
              </a:rPr>
              <a:t>The domain of a </a:t>
            </a:r>
            <a:r>
              <a:rPr lang="en-US" sz="2400" i="1" dirty="0" smtClean="0">
                <a:latin typeface="Times New Roman" pitchFamily="18" charset="0"/>
                <a:cs typeface="Times New Roman" pitchFamily="18" charset="0"/>
              </a:rPr>
              <a:t>total function</a:t>
            </a:r>
            <a:r>
              <a:rPr lang="en-US" sz="2400" dirty="0" smtClean="0">
                <a:latin typeface="Times New Roman" pitchFamily="18" charset="0"/>
                <a:cs typeface="Times New Roman" pitchFamily="18" charset="0"/>
              </a:rPr>
              <a:t> on set A contains the entire set A.</a:t>
            </a:r>
          </a:p>
          <a:p>
            <a:pPr marL="430213" indent="-323850">
              <a:buSzPct val="45000"/>
              <a:buNone/>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endParaRPr lang="en-US" sz="2400" dirty="0" smtClean="0">
              <a:latin typeface="Times New Roman" pitchFamily="18" charset="0"/>
              <a:cs typeface="Times New Roman" pitchFamily="18" charset="0"/>
            </a:endParaRPr>
          </a:p>
          <a:p>
            <a:pPr marL="430213" indent="-323850">
              <a:buClr>
                <a:srgbClr val="996633"/>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sz="2400" dirty="0" smtClean="0">
                <a:latin typeface="Times New Roman" pitchFamily="18" charset="0"/>
                <a:cs typeface="Times New Roman" pitchFamily="18" charset="0"/>
              </a:rPr>
              <a:t>A </a:t>
            </a:r>
            <a:r>
              <a:rPr lang="en-US" sz="2400" i="1" dirty="0" smtClean="0">
                <a:latin typeface="Times New Roman" pitchFamily="18" charset="0"/>
                <a:cs typeface="Times New Roman" pitchFamily="18" charset="0"/>
              </a:rPr>
              <a:t>partial function</a:t>
            </a: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f</a:t>
            </a:r>
            <a:r>
              <a:rPr lang="en-US" sz="2400" dirty="0" smtClean="0">
                <a:latin typeface="Times New Roman" pitchFamily="18" charset="0"/>
                <a:cs typeface="Times New Roman" pitchFamily="18" charset="0"/>
              </a:rPr>
              <a:t> is called </a:t>
            </a:r>
            <a:r>
              <a:rPr lang="en-US" sz="2400" u="sng" dirty="0" smtClean="0">
                <a:latin typeface="Times New Roman" pitchFamily="18" charset="0"/>
                <a:cs typeface="Times New Roman" pitchFamily="18" charset="0"/>
              </a:rPr>
              <a:t>partially computable</a:t>
            </a:r>
            <a:r>
              <a:rPr lang="en-US" sz="2400" dirty="0" smtClean="0">
                <a:latin typeface="Times New Roman" pitchFamily="18" charset="0"/>
                <a:cs typeface="Times New Roman" pitchFamily="18" charset="0"/>
              </a:rPr>
              <a:t> if there is some program that computes it. Another term for such functions </a:t>
            </a:r>
            <a:r>
              <a:rPr lang="en-US" sz="2400" u="sng" dirty="0" smtClean="0">
                <a:latin typeface="Times New Roman" pitchFamily="18" charset="0"/>
                <a:cs typeface="Times New Roman" pitchFamily="18" charset="0"/>
              </a:rPr>
              <a:t>partial recursive</a:t>
            </a:r>
            <a:r>
              <a:rPr lang="en-US" sz="2400" dirty="0" smtClean="0">
                <a:latin typeface="Times New Roman" pitchFamily="18" charset="0"/>
                <a:cs typeface="Times New Roman" pitchFamily="18" charset="0"/>
              </a:rPr>
              <a:t>.</a:t>
            </a:r>
          </a:p>
          <a:p>
            <a:pPr marL="430213" indent="-323850">
              <a:buSzPct val="45000"/>
              <a:buNone/>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endParaRPr lang="en-US" sz="2400" dirty="0" smtClean="0">
              <a:latin typeface="Times New Roman" pitchFamily="18" charset="0"/>
              <a:cs typeface="Times New Roman" pitchFamily="18" charset="0"/>
            </a:endParaRPr>
          </a:p>
          <a:p>
            <a:pPr marL="430213" indent="-323850">
              <a:buClr>
                <a:srgbClr val="996633"/>
              </a:buClr>
              <a:buSzPct val="45000"/>
              <a:buFont typeface="Wingdings" charset="2"/>
              <a:buChar char=""/>
              <a:tabLst>
                <a:tab pos="430213" algn="l"/>
                <a:tab pos="542925" algn="l"/>
                <a:tab pos="1000125" algn="l"/>
                <a:tab pos="1457325" algn="l"/>
                <a:tab pos="1914525" algn="l"/>
                <a:tab pos="2371725" algn="l"/>
                <a:tab pos="2828925" algn="l"/>
                <a:tab pos="3286125" algn="l"/>
                <a:tab pos="3743325" algn="l"/>
                <a:tab pos="4200525" algn="l"/>
                <a:tab pos="4657725" algn="l"/>
                <a:tab pos="5114925" algn="l"/>
                <a:tab pos="5572125" algn="l"/>
                <a:tab pos="6029325" algn="l"/>
                <a:tab pos="6486525" algn="l"/>
                <a:tab pos="6943725" algn="l"/>
                <a:tab pos="7400925" algn="l"/>
                <a:tab pos="7858125" algn="l"/>
                <a:tab pos="8315325" algn="l"/>
                <a:tab pos="8772525" algn="l"/>
                <a:tab pos="9229725" algn="l"/>
              </a:tabLst>
            </a:pPr>
            <a:r>
              <a:rPr lang="en-US" sz="2400" dirty="0" smtClean="0">
                <a:latin typeface="Times New Roman" pitchFamily="18" charset="0"/>
                <a:cs typeface="Times New Roman" pitchFamily="18" charset="0"/>
              </a:rPr>
              <a:t>Similarly, a function </a:t>
            </a:r>
            <a:r>
              <a:rPr lang="en-US" sz="2400" b="1" dirty="0" smtClean="0">
                <a:latin typeface="Times New Roman" pitchFamily="18" charset="0"/>
                <a:cs typeface="Times New Roman" pitchFamily="18" charset="0"/>
              </a:rPr>
              <a:t>f</a:t>
            </a:r>
            <a:r>
              <a:rPr lang="en-US" sz="2400" dirty="0" smtClean="0">
                <a:latin typeface="Times New Roman" pitchFamily="18" charset="0"/>
                <a:cs typeface="Times New Roman" pitchFamily="18" charset="0"/>
              </a:rPr>
              <a:t> is called </a:t>
            </a:r>
            <a:r>
              <a:rPr lang="en-US" sz="2400" u="sng" dirty="0" smtClean="0">
                <a:latin typeface="Times New Roman" pitchFamily="18" charset="0"/>
                <a:cs typeface="Times New Roman" pitchFamily="18" charset="0"/>
              </a:rPr>
              <a:t>computable</a:t>
            </a:r>
            <a:r>
              <a:rPr lang="en-US" sz="2400" dirty="0" smtClean="0">
                <a:latin typeface="Times New Roman" pitchFamily="18" charset="0"/>
                <a:cs typeface="Times New Roman" pitchFamily="18" charset="0"/>
              </a:rPr>
              <a:t> if it is both </a:t>
            </a:r>
            <a:r>
              <a:rPr lang="en-US" sz="2400" i="1" dirty="0" smtClean="0">
                <a:latin typeface="Times New Roman" pitchFamily="18" charset="0"/>
                <a:cs typeface="Times New Roman" pitchFamily="18" charset="0"/>
              </a:rPr>
              <a:t>total</a:t>
            </a:r>
            <a:r>
              <a:rPr lang="en-US" sz="2400" dirty="0" smtClean="0">
                <a:latin typeface="Times New Roman" pitchFamily="18" charset="0"/>
                <a:cs typeface="Times New Roman" pitchFamily="18" charset="0"/>
              </a:rPr>
              <a:t> and </a:t>
            </a:r>
            <a:r>
              <a:rPr lang="en-US" sz="2400" i="1" dirty="0" smtClean="0">
                <a:latin typeface="Times New Roman" pitchFamily="18" charset="0"/>
                <a:cs typeface="Times New Roman" pitchFamily="18" charset="0"/>
              </a:rPr>
              <a:t>partially computable</a:t>
            </a:r>
            <a:r>
              <a:rPr lang="en-US" sz="2400" dirty="0" smtClean="0">
                <a:latin typeface="Times New Roman" pitchFamily="18" charset="0"/>
                <a:cs typeface="Times New Roman" pitchFamily="18" charset="0"/>
              </a:rPr>
              <a:t>. Another term for such function is </a:t>
            </a:r>
            <a:r>
              <a:rPr lang="en-US" sz="2400" u="sng" dirty="0" smtClean="0">
                <a:latin typeface="Times New Roman" pitchFamily="18" charset="0"/>
                <a:cs typeface="Times New Roman" pitchFamily="18" charset="0"/>
              </a:rPr>
              <a:t>recursive</a:t>
            </a:r>
            <a:r>
              <a:rPr lang="en-US" sz="2400" dirty="0" smtClean="0">
                <a:latin typeface="Times New Roman" pitchFamily="18" charset="0"/>
                <a:cs typeface="Times New Roman" pitchFamily="18" charset="0"/>
              </a:rPr>
              <a:t>.</a:t>
            </a:r>
          </a:p>
          <a:p>
            <a:pPr algn="just"/>
            <a:endParaRPr lang="en-US" sz="2400" dirty="0">
              <a:latin typeface="Times New Roman" pitchFamily="18" charset="0"/>
              <a:cs typeface="Times New Roman" pitchFamily="18" charset="0"/>
            </a:endParaRPr>
          </a:p>
        </p:txBody>
      </p:sp>
      <p:sp>
        <p:nvSpPr>
          <p:cNvPr id="4" name="Title 1"/>
          <p:cNvSpPr>
            <a:spLocks noGrp="1"/>
          </p:cNvSpPr>
          <p:nvPr>
            <p:ph type="title"/>
          </p:nvPr>
        </p:nvSpPr>
        <p:spPr>
          <a:xfrm>
            <a:off x="457200" y="274638"/>
            <a:ext cx="8229600" cy="944562"/>
          </a:xfrm>
        </p:spPr>
        <p:style>
          <a:lnRef idx="3">
            <a:schemeClr val="lt1"/>
          </a:lnRef>
          <a:fillRef idx="1">
            <a:schemeClr val="accent4"/>
          </a:fillRef>
          <a:effectRef idx="1">
            <a:schemeClr val="accent4"/>
          </a:effectRef>
          <a:fontRef idx="minor">
            <a:schemeClr val="lt1"/>
          </a:fontRef>
        </p:style>
        <p:txBody>
          <a:bodyPr/>
          <a:lstStyle/>
          <a:p>
            <a:r>
              <a:rPr lang="en-US" dirty="0" smtClean="0"/>
              <a:t>PRIMITIVE RECURSIVE FUNCTIONS</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334000"/>
          </a:xfrm>
        </p:spPr>
        <p:txBody>
          <a:bodyPr>
            <a:normAutofit/>
          </a:bodyPr>
          <a:lstStyle/>
          <a:p>
            <a:pPr>
              <a:buNone/>
            </a:pPr>
            <a:r>
              <a:rPr lang="en-US" sz="2400" dirty="0" smtClean="0">
                <a:latin typeface="Times New Roman" pitchFamily="18" charset="0"/>
                <a:cs typeface="Times New Roman" pitchFamily="18" charset="0"/>
              </a:rPr>
              <a:t>	The tour path will </a:t>
            </a:r>
            <a:r>
              <a:rPr lang="en-US" sz="2400" b="1" dirty="0" smtClean="0">
                <a:latin typeface="Times New Roman" pitchFamily="18" charset="0"/>
                <a:cs typeface="Times New Roman" pitchFamily="18" charset="0"/>
              </a:rPr>
              <a:t>be a-b-d-e-c-a </a:t>
            </a:r>
            <a:r>
              <a:rPr lang="en-US" sz="2400" dirty="0" smtClean="0">
                <a:latin typeface="Times New Roman" pitchFamily="18" charset="0"/>
                <a:cs typeface="Times New Roman" pitchFamily="18" charset="0"/>
              </a:rPr>
              <a:t>and total cost of tour will be </a:t>
            </a:r>
            <a:r>
              <a:rPr lang="en-US" sz="2400" b="1" dirty="0" smtClean="0">
                <a:latin typeface="Times New Roman" pitchFamily="18" charset="0"/>
                <a:cs typeface="Times New Roman" pitchFamily="18" charset="0"/>
              </a:rPr>
              <a:t>16</a:t>
            </a:r>
            <a:r>
              <a:rPr lang="en-US" sz="2400" dirty="0" smtClean="0">
                <a:latin typeface="Times New Roman" pitchFamily="18" charset="0"/>
                <a:cs typeface="Times New Roman" pitchFamily="18" charset="0"/>
              </a:rPr>
              <a:t>.</a:t>
            </a:r>
          </a:p>
          <a:p>
            <a:pPr algn="just">
              <a:buNone/>
            </a:pPr>
            <a:r>
              <a:rPr lang="en-US" sz="2400" dirty="0" smtClean="0">
                <a:latin typeface="Times New Roman" pitchFamily="18" charset="0"/>
                <a:cs typeface="Times New Roman" pitchFamily="18" charset="0"/>
              </a:rPr>
              <a:t>	    This problem is NP problem as there may exist some path with shortest distance between the cities. </a:t>
            </a:r>
          </a:p>
          <a:p>
            <a:pPr algn="just">
              <a:buNone/>
            </a:pPr>
            <a:r>
              <a:rPr lang="en-US" sz="2400" dirty="0" smtClean="0">
                <a:latin typeface="Times New Roman" pitchFamily="18" charset="0"/>
                <a:cs typeface="Times New Roman" pitchFamily="18" charset="0"/>
              </a:rPr>
              <a:t>	    If we get the solution by applying certain algorithm then Travelling Salesman Problem is NP Complete Problem.</a:t>
            </a:r>
          </a:p>
          <a:p>
            <a:pPr algn="just">
              <a:buNone/>
            </a:pPr>
            <a:r>
              <a:rPr lang="en-US" sz="2400" dirty="0" smtClean="0">
                <a:latin typeface="Times New Roman" pitchFamily="18" charset="0"/>
                <a:cs typeface="Times New Roman" pitchFamily="18" charset="0"/>
              </a:rPr>
              <a:t>	   If we get no solution at all by applying an algorithm then the Travelling Salesman Problem belongs to NP hard class. </a:t>
            </a:r>
          </a:p>
          <a:p>
            <a:pPr algn="just">
              <a:buNone/>
            </a:pPr>
            <a:r>
              <a:rPr lang="en-US" sz="2400" dirty="0" smtClean="0">
                <a:latin typeface="Times New Roman" pitchFamily="18" charset="0"/>
                <a:cs typeface="Times New Roman" pitchFamily="18" charset="0"/>
              </a:rPr>
              <a:t>		</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0177" name="Object 1"/>
          <p:cNvGraphicFramePr>
            <a:graphicFrameLocks noChangeAspect="1"/>
          </p:cNvGraphicFramePr>
          <p:nvPr/>
        </p:nvGraphicFramePr>
        <p:xfrm>
          <a:off x="0" y="304800"/>
          <a:ext cx="9144000" cy="6553201"/>
        </p:xfrm>
        <a:graphic>
          <a:graphicData uri="http://schemas.openxmlformats.org/presentationml/2006/ole">
            <p:oleObj spid="_x0000_s50177" name="Bitmap Image" r:id="rId3" imgW="9038095" imgH="5630061" progId="PBrush">
              <p:embed/>
            </p:oleObj>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944562"/>
          </a:xfrm>
        </p:spPr>
        <p:style>
          <a:lnRef idx="3">
            <a:schemeClr val="lt1"/>
          </a:lnRef>
          <a:fillRef idx="1">
            <a:schemeClr val="accent4"/>
          </a:fillRef>
          <a:effectRef idx="1">
            <a:schemeClr val="accent4"/>
          </a:effectRef>
          <a:fontRef idx="minor">
            <a:schemeClr val="lt1"/>
          </a:fontRef>
        </p:style>
        <p:txBody>
          <a:bodyPr/>
          <a:lstStyle/>
          <a:p>
            <a:r>
              <a:rPr lang="en-US" dirty="0" smtClean="0"/>
              <a:t>UNIVERSAL TURING MACHINE</a:t>
            </a:r>
            <a:endParaRPr lang="en-US" dirty="0"/>
          </a:p>
        </p:txBody>
      </p:sp>
      <p:pic>
        <p:nvPicPr>
          <p:cNvPr id="95234" name="Picture 2" descr="C:\Users\user\Desktop\New folder\IMG-20201201-WA0004.jpg"/>
          <p:cNvPicPr>
            <a:picLocks noChangeAspect="1" noChangeArrowheads="1"/>
          </p:cNvPicPr>
          <p:nvPr/>
        </p:nvPicPr>
        <p:blipFill>
          <a:blip r:embed="rId3" cstate="print"/>
          <a:srcRect/>
          <a:stretch>
            <a:fillRect/>
          </a:stretch>
        </p:blipFill>
        <p:spPr bwMode="auto">
          <a:xfrm>
            <a:off x="457200" y="1447800"/>
            <a:ext cx="8229600" cy="914400"/>
          </a:xfrm>
          <a:prstGeom prst="rect">
            <a:avLst/>
          </a:prstGeom>
          <a:noFill/>
        </p:spPr>
      </p:pic>
      <p:pic>
        <p:nvPicPr>
          <p:cNvPr id="7" name="Picture 2" descr="C:\Users\user\Desktop\New folder\IMG-20201201-WA0016.jpg"/>
          <p:cNvPicPr>
            <a:picLocks noChangeAspect="1" noChangeArrowheads="1"/>
          </p:cNvPicPr>
          <p:nvPr/>
        </p:nvPicPr>
        <p:blipFill>
          <a:blip r:embed="rId4" cstate="print"/>
          <a:srcRect b="28631"/>
          <a:stretch>
            <a:fillRect/>
          </a:stretch>
        </p:blipFill>
        <p:spPr bwMode="auto">
          <a:xfrm>
            <a:off x="533400" y="2362200"/>
            <a:ext cx="8229600" cy="4224338"/>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C:\Users\user\Desktop\New folder\IMG-20201201-WA0016.jpg"/>
          <p:cNvPicPr>
            <a:picLocks noChangeAspect="1" noChangeArrowheads="1"/>
          </p:cNvPicPr>
          <p:nvPr/>
        </p:nvPicPr>
        <p:blipFill>
          <a:blip r:embed="rId2" cstate="print"/>
          <a:srcRect t="71369"/>
          <a:stretch>
            <a:fillRect/>
          </a:stretch>
        </p:blipFill>
        <p:spPr bwMode="auto">
          <a:xfrm>
            <a:off x="381000" y="304800"/>
            <a:ext cx="8305800" cy="1905000"/>
          </a:xfrm>
          <a:prstGeom prst="rect">
            <a:avLst/>
          </a:prstGeom>
          <a:noFill/>
        </p:spPr>
      </p:pic>
      <p:pic>
        <p:nvPicPr>
          <p:cNvPr id="96260" name="Picture 4" descr="C:\Users\user\Desktop\New folder\IMG-20201201-WA0017.jpg"/>
          <p:cNvPicPr>
            <a:picLocks noChangeAspect="1" noChangeArrowheads="1"/>
          </p:cNvPicPr>
          <p:nvPr/>
        </p:nvPicPr>
        <p:blipFill>
          <a:blip r:embed="rId3" cstate="print"/>
          <a:srcRect/>
          <a:stretch>
            <a:fillRect/>
          </a:stretch>
        </p:blipFill>
        <p:spPr bwMode="auto">
          <a:xfrm>
            <a:off x="381000" y="2286000"/>
            <a:ext cx="8458200" cy="4191000"/>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2" descr="C:\Users\user\Desktop\New folder\IMG-20201201-WA0015.jpg"/>
          <p:cNvPicPr>
            <a:picLocks noChangeAspect="1" noChangeArrowheads="1"/>
          </p:cNvPicPr>
          <p:nvPr/>
        </p:nvPicPr>
        <p:blipFill>
          <a:blip r:embed="rId2" cstate="print"/>
          <a:srcRect/>
          <a:stretch>
            <a:fillRect/>
          </a:stretch>
        </p:blipFill>
        <p:spPr bwMode="auto">
          <a:xfrm>
            <a:off x="452674" y="457200"/>
            <a:ext cx="8386526" cy="5943599"/>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user\Desktop\New folder\IMG-20201201-WA0014.jpg"/>
          <p:cNvPicPr>
            <a:picLocks noChangeAspect="1" noChangeArrowheads="1"/>
          </p:cNvPicPr>
          <p:nvPr/>
        </p:nvPicPr>
        <p:blipFill>
          <a:blip r:embed="rId2" cstate="print"/>
          <a:srcRect l="7080" r="41593" b="90123"/>
          <a:stretch>
            <a:fillRect/>
          </a:stretch>
        </p:blipFill>
        <p:spPr bwMode="auto">
          <a:xfrm>
            <a:off x="381000" y="0"/>
            <a:ext cx="4419600" cy="609600"/>
          </a:xfrm>
          <a:prstGeom prst="rect">
            <a:avLst/>
          </a:prstGeom>
          <a:noFill/>
        </p:spPr>
      </p:pic>
      <p:pic>
        <p:nvPicPr>
          <p:cNvPr id="5" name="Picture 3" descr="C:\Users\user\Desktop\New folder\IMG-20201201-WA0014.jpg"/>
          <p:cNvPicPr>
            <a:picLocks noChangeAspect="1" noChangeArrowheads="1"/>
          </p:cNvPicPr>
          <p:nvPr/>
        </p:nvPicPr>
        <p:blipFill>
          <a:blip r:embed="rId2" cstate="print"/>
          <a:srcRect t="10925"/>
          <a:stretch>
            <a:fillRect/>
          </a:stretch>
        </p:blipFill>
        <p:spPr bwMode="auto">
          <a:xfrm>
            <a:off x="381000" y="685800"/>
            <a:ext cx="8382000" cy="5410200"/>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user\Desktop\New folder\IMG-20201201-WA0010.jpg"/>
          <p:cNvPicPr>
            <a:picLocks noChangeAspect="1" noChangeArrowheads="1"/>
          </p:cNvPicPr>
          <p:nvPr/>
        </p:nvPicPr>
        <p:blipFill>
          <a:blip r:embed="rId2" cstate="print"/>
          <a:srcRect l="9143" r="45143" b="69953"/>
          <a:stretch>
            <a:fillRect/>
          </a:stretch>
        </p:blipFill>
        <p:spPr bwMode="auto">
          <a:xfrm>
            <a:off x="457200" y="304800"/>
            <a:ext cx="3276600" cy="609600"/>
          </a:xfrm>
          <a:prstGeom prst="rect">
            <a:avLst/>
          </a:prstGeom>
          <a:noFill/>
        </p:spPr>
      </p:pic>
      <p:pic>
        <p:nvPicPr>
          <p:cNvPr id="5" name="Picture 3" descr="C:\Users\user\Desktop\New folder\IMG-20201201-WA0010.jpg"/>
          <p:cNvPicPr>
            <a:picLocks noChangeAspect="1" noChangeArrowheads="1"/>
          </p:cNvPicPr>
          <p:nvPr/>
        </p:nvPicPr>
        <p:blipFill>
          <a:blip r:embed="rId2" cstate="print"/>
          <a:srcRect t="31221"/>
          <a:stretch>
            <a:fillRect/>
          </a:stretch>
        </p:blipFill>
        <p:spPr bwMode="auto">
          <a:xfrm>
            <a:off x="381000" y="1066800"/>
            <a:ext cx="8382000" cy="1752600"/>
          </a:xfrm>
          <a:prstGeom prst="rect">
            <a:avLst/>
          </a:prstGeom>
          <a:noFill/>
        </p:spPr>
      </p:pic>
      <p:pic>
        <p:nvPicPr>
          <p:cNvPr id="99332" name="Picture 4" descr="C:\Users\user\Desktop\New folder\IMG-20201201-WA0009.jpg"/>
          <p:cNvPicPr>
            <a:picLocks noChangeAspect="1" noChangeArrowheads="1"/>
          </p:cNvPicPr>
          <p:nvPr/>
        </p:nvPicPr>
        <p:blipFill>
          <a:blip r:embed="rId3" cstate="print"/>
          <a:srcRect/>
          <a:stretch>
            <a:fillRect/>
          </a:stretch>
        </p:blipFill>
        <p:spPr bwMode="auto">
          <a:xfrm>
            <a:off x="381000" y="2971800"/>
            <a:ext cx="8534400" cy="3581400"/>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descr="C:\Users\user\Desktop\New folder\IMG-20201201-WA0008.jpg"/>
          <p:cNvPicPr>
            <a:picLocks noChangeAspect="1" noChangeArrowheads="1"/>
          </p:cNvPicPr>
          <p:nvPr/>
        </p:nvPicPr>
        <p:blipFill>
          <a:blip r:embed="rId2" cstate="print"/>
          <a:srcRect/>
          <a:stretch>
            <a:fillRect/>
          </a:stretch>
        </p:blipFill>
        <p:spPr bwMode="auto">
          <a:xfrm>
            <a:off x="381000" y="304800"/>
            <a:ext cx="8382000" cy="6019800"/>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2" descr="C:\Users\user\Desktop\New folder\IMG-20201201-WA0007.jpg"/>
          <p:cNvPicPr>
            <a:picLocks noChangeAspect="1" noChangeArrowheads="1"/>
          </p:cNvPicPr>
          <p:nvPr/>
        </p:nvPicPr>
        <p:blipFill>
          <a:blip r:embed="rId2" cstate="print"/>
          <a:srcRect/>
          <a:stretch>
            <a:fillRect/>
          </a:stretch>
        </p:blipFill>
        <p:spPr bwMode="auto">
          <a:xfrm>
            <a:off x="457200" y="304800"/>
            <a:ext cx="8382000" cy="2819400"/>
          </a:xfrm>
          <a:prstGeom prst="rect">
            <a:avLst/>
          </a:prstGeom>
          <a:noFill/>
        </p:spPr>
      </p:pic>
      <p:pic>
        <p:nvPicPr>
          <p:cNvPr id="101379" name="Picture 3" descr="C:\Users\user\Desktop\New folder\IMG-20201201-WA0006.jpg"/>
          <p:cNvPicPr>
            <a:picLocks noChangeAspect="1" noChangeArrowheads="1"/>
          </p:cNvPicPr>
          <p:nvPr/>
        </p:nvPicPr>
        <p:blipFill>
          <a:blip r:embed="rId3" cstate="print"/>
          <a:srcRect/>
          <a:stretch>
            <a:fillRect/>
          </a:stretch>
        </p:blipFill>
        <p:spPr bwMode="auto">
          <a:xfrm>
            <a:off x="381000" y="3048000"/>
            <a:ext cx="8382000" cy="3429000"/>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2" descr="C:\Users\user\Desktop\New folder\IMG-20201201-WA0018.jpg"/>
          <p:cNvPicPr>
            <a:picLocks noChangeAspect="1" noChangeArrowheads="1"/>
          </p:cNvPicPr>
          <p:nvPr/>
        </p:nvPicPr>
        <p:blipFill>
          <a:blip r:embed="rId2" cstate="print"/>
          <a:srcRect/>
          <a:stretch>
            <a:fillRect/>
          </a:stretch>
        </p:blipFill>
        <p:spPr bwMode="auto">
          <a:xfrm>
            <a:off x="457200" y="381000"/>
            <a:ext cx="8229600" cy="6248399"/>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172200"/>
          </a:xfrm>
        </p:spPr>
        <p:txBody>
          <a:bodyPr>
            <a:normAutofit/>
          </a:bodyPr>
          <a:lstStyle/>
          <a:p>
            <a:pPr algn="just" fontAlgn="base">
              <a:buNone/>
            </a:pPr>
            <a:r>
              <a:rPr lang="en-US" sz="2200" b="1" dirty="0" smtClean="0">
                <a:solidFill>
                  <a:srgbClr val="C00000"/>
                </a:solidFill>
                <a:latin typeface="Times New Roman" pitchFamily="18" charset="0"/>
                <a:cs typeface="Times New Roman" pitchFamily="18" charset="0"/>
              </a:rPr>
              <a:t>Total </a:t>
            </a:r>
            <a:r>
              <a:rPr lang="en-US" sz="2200" b="1" dirty="0">
                <a:solidFill>
                  <a:srgbClr val="C00000"/>
                </a:solidFill>
                <a:latin typeface="Times New Roman" pitchFamily="18" charset="0"/>
                <a:cs typeface="Times New Roman" pitchFamily="18" charset="0"/>
              </a:rPr>
              <a:t>Recursive </a:t>
            </a:r>
            <a:r>
              <a:rPr lang="en-US" sz="2200" b="1" dirty="0" smtClean="0">
                <a:solidFill>
                  <a:srgbClr val="C00000"/>
                </a:solidFill>
                <a:latin typeface="Times New Roman" pitchFamily="18" charset="0"/>
                <a:cs typeface="Times New Roman" pitchFamily="18" charset="0"/>
              </a:rPr>
              <a:t>Functions:</a:t>
            </a:r>
          </a:p>
          <a:p>
            <a:pPr algn="just" fontAlgn="base"/>
            <a:r>
              <a:rPr lang="en-US" sz="2200" dirty="0" smtClean="0">
                <a:latin typeface="Times New Roman" pitchFamily="18" charset="0"/>
                <a:cs typeface="Times New Roman" pitchFamily="18" charset="0"/>
              </a:rPr>
              <a:t>A </a:t>
            </a:r>
            <a:r>
              <a:rPr lang="en-US" sz="2200" dirty="0">
                <a:latin typeface="Times New Roman" pitchFamily="18" charset="0"/>
                <a:cs typeface="Times New Roman" pitchFamily="18" charset="0"/>
              </a:rPr>
              <a:t>recursive function is called total recursive function if it is defined for its all arguments</a:t>
            </a:r>
            <a:r>
              <a:rPr lang="en-US" sz="2200" dirty="0" smtClean="0">
                <a:latin typeface="Times New Roman" pitchFamily="18" charset="0"/>
                <a:cs typeface="Times New Roman" pitchFamily="18" charset="0"/>
              </a:rPr>
              <a:t>. Let</a:t>
            </a:r>
            <a:r>
              <a:rPr lang="en-US" sz="2200" dirty="0">
                <a:latin typeface="Times New Roman" pitchFamily="18" charset="0"/>
                <a:cs typeface="Times New Roman" pitchFamily="18" charset="0"/>
              </a:rPr>
              <a:t> </a:t>
            </a:r>
            <a:r>
              <a:rPr lang="en-US" sz="2200" b="1" dirty="0">
                <a:latin typeface="Times New Roman" pitchFamily="18" charset="0"/>
                <a:cs typeface="Times New Roman" pitchFamily="18" charset="0"/>
              </a:rPr>
              <a:t>f</a:t>
            </a:r>
            <a:r>
              <a:rPr lang="en-US" sz="2200" dirty="0">
                <a:latin typeface="Times New Roman" pitchFamily="18" charset="0"/>
                <a:cs typeface="Times New Roman" pitchFamily="18" charset="0"/>
              </a:rPr>
              <a:t>(a1, a2, …an) be a function defined on function </a:t>
            </a:r>
            <a:r>
              <a:rPr lang="en-US" sz="2200" b="1" dirty="0">
                <a:latin typeface="Times New Roman" pitchFamily="18" charset="0"/>
                <a:cs typeface="Times New Roman" pitchFamily="18" charset="0"/>
              </a:rPr>
              <a:t>g</a:t>
            </a:r>
            <a:r>
              <a:rPr lang="en-US" sz="2200" dirty="0">
                <a:latin typeface="Times New Roman" pitchFamily="18" charset="0"/>
                <a:cs typeface="Times New Roman" pitchFamily="18" charset="0"/>
              </a:rPr>
              <a:t>(b1, b2, …</a:t>
            </a:r>
            <a:r>
              <a:rPr lang="en-US" sz="2200" dirty="0" err="1">
                <a:latin typeface="Times New Roman" pitchFamily="18" charset="0"/>
                <a:cs typeface="Times New Roman" pitchFamily="18" charset="0"/>
              </a:rPr>
              <a:t>bn</a:t>
            </a:r>
            <a:r>
              <a:rPr lang="en-US" sz="2200" dirty="0">
                <a:latin typeface="Times New Roman" pitchFamily="18" charset="0"/>
                <a:cs typeface="Times New Roman" pitchFamily="18" charset="0"/>
              </a:rPr>
              <a:t>).Then </a:t>
            </a:r>
            <a:r>
              <a:rPr lang="en-US" sz="2200" b="1" dirty="0">
                <a:latin typeface="Times New Roman" pitchFamily="18" charset="0"/>
                <a:cs typeface="Times New Roman" pitchFamily="18" charset="0"/>
              </a:rPr>
              <a:t>f</a:t>
            </a:r>
            <a:r>
              <a:rPr lang="en-US" sz="2200" dirty="0">
                <a:latin typeface="Times New Roman" pitchFamily="18" charset="0"/>
                <a:cs typeface="Times New Roman" pitchFamily="18" charset="0"/>
              </a:rPr>
              <a:t> is a total function if every element of </a:t>
            </a:r>
            <a:r>
              <a:rPr lang="en-US" sz="2200" b="1" dirty="0">
                <a:latin typeface="Times New Roman" pitchFamily="18" charset="0"/>
                <a:cs typeface="Times New Roman" pitchFamily="18" charset="0"/>
              </a:rPr>
              <a:t>f</a:t>
            </a:r>
            <a:r>
              <a:rPr lang="en-US" sz="2200" dirty="0">
                <a:latin typeface="Times New Roman" pitchFamily="18" charset="0"/>
                <a:cs typeface="Times New Roman" pitchFamily="18" charset="0"/>
              </a:rPr>
              <a:t> is assigned to some unique element of function </a:t>
            </a:r>
            <a:r>
              <a:rPr lang="en-US" sz="2200" b="1" dirty="0">
                <a:latin typeface="Times New Roman" pitchFamily="18" charset="0"/>
                <a:cs typeface="Times New Roman" pitchFamily="18" charset="0"/>
              </a:rPr>
              <a:t>g</a:t>
            </a:r>
            <a:r>
              <a:rPr lang="en-US" sz="2200" dirty="0">
                <a:latin typeface="Times New Roman" pitchFamily="18" charset="0"/>
                <a:cs typeface="Times New Roman" pitchFamily="18" charset="0"/>
              </a:rPr>
              <a:t>.</a:t>
            </a:r>
          </a:p>
          <a:p>
            <a:pPr algn="just" fontAlgn="base"/>
            <a:r>
              <a:rPr lang="en-US" sz="2200" dirty="0">
                <a:latin typeface="Times New Roman" pitchFamily="18" charset="0"/>
                <a:cs typeface="Times New Roman" pitchFamily="18" charset="0"/>
              </a:rPr>
              <a:t>A total function is called recursive or primitive recursive if and only if it is an initial function over n, or it is obtained by applying composition or recursion with finite number of times to the initial function over n.</a:t>
            </a:r>
          </a:p>
          <a:p>
            <a:pPr algn="just" fontAlgn="base"/>
            <a:r>
              <a:rPr lang="en-US" sz="2200" dirty="0">
                <a:latin typeface="Times New Roman" pitchFamily="18" charset="0"/>
                <a:cs typeface="Times New Roman" pitchFamily="18" charset="0"/>
              </a:rPr>
              <a:t>Multiplication of two positive integers is total recursive function or primitive recursive function.</a:t>
            </a:r>
          </a:p>
          <a:p>
            <a:pPr algn="just" fontAlgn="base"/>
            <a:r>
              <a:rPr lang="en-US" sz="2200" dirty="0">
                <a:latin typeface="Times New Roman" pitchFamily="18" charset="0"/>
                <a:cs typeface="Times New Roman" pitchFamily="18" charset="0"/>
              </a:rPr>
              <a:t>Not all total recursive function are primitive recursive function.</a:t>
            </a:r>
          </a:p>
          <a:p>
            <a:pPr algn="just" fontAlgn="base"/>
            <a:r>
              <a:rPr lang="en-US" sz="2200" dirty="0">
                <a:latin typeface="Times New Roman" pitchFamily="18" charset="0"/>
                <a:cs typeface="Times New Roman" pitchFamily="18" charset="0"/>
              </a:rPr>
              <a:t>Ackerman’s function is a total function</a:t>
            </a:r>
          </a:p>
          <a:p>
            <a:pPr algn="just" fontAlgn="base"/>
            <a:r>
              <a:rPr lang="en-US" sz="2200" dirty="0">
                <a:latin typeface="Times New Roman" pitchFamily="18" charset="0"/>
                <a:cs typeface="Times New Roman" pitchFamily="18" charset="0"/>
              </a:rPr>
              <a:t>All primitive recursive function are total function.</a:t>
            </a:r>
          </a:p>
          <a:p>
            <a:pPr algn="just" fontAlgn="base"/>
            <a:r>
              <a:rPr lang="en-US" sz="2200" dirty="0">
                <a:latin typeface="Times New Roman" pitchFamily="18" charset="0"/>
                <a:cs typeface="Times New Roman" pitchFamily="18" charset="0"/>
              </a:rPr>
              <a:t>Function like n!, </a:t>
            </a:r>
            <a:r>
              <a:rPr lang="en-US" sz="2200" dirty="0" err="1">
                <a:latin typeface="Times New Roman" pitchFamily="18" charset="0"/>
                <a:cs typeface="Times New Roman" pitchFamily="18" charset="0"/>
              </a:rPr>
              <a:t>logn</a:t>
            </a:r>
            <a:r>
              <a:rPr lang="en-US" sz="2200" dirty="0">
                <a:latin typeface="Times New Roman" pitchFamily="18" charset="0"/>
                <a:cs typeface="Times New Roman" pitchFamily="18" charset="0"/>
              </a:rPr>
              <a:t> are total recursive function</a:t>
            </a:r>
            <a:r>
              <a:rPr lang="en-US" sz="2200" dirty="0" smtClean="0">
                <a:latin typeface="Times New Roman" pitchFamily="18" charset="0"/>
                <a:cs typeface="Times New Roman" pitchFamily="18" charset="0"/>
              </a:rPr>
              <a:t>.</a:t>
            </a:r>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2" descr="C:\Users\user\Desktop\New folder\IMG-20201201-WA0003.jpg"/>
          <p:cNvPicPr>
            <a:picLocks noChangeAspect="1" noChangeArrowheads="1"/>
          </p:cNvPicPr>
          <p:nvPr/>
        </p:nvPicPr>
        <p:blipFill>
          <a:blip r:embed="rId2" cstate="print"/>
          <a:srcRect/>
          <a:stretch>
            <a:fillRect/>
          </a:stretch>
        </p:blipFill>
        <p:spPr bwMode="auto">
          <a:xfrm>
            <a:off x="304800" y="533400"/>
            <a:ext cx="8534400" cy="1981200"/>
          </a:xfrm>
          <a:prstGeom prst="rect">
            <a:avLst/>
          </a:prstGeom>
          <a:noFill/>
        </p:spPr>
      </p:pic>
      <p:pic>
        <p:nvPicPr>
          <p:cNvPr id="103427" name="Picture 3" descr="C:\Users\user\Desktop\New folder\IMG-20201201-WA0005.jpg"/>
          <p:cNvPicPr>
            <a:picLocks noChangeAspect="1" noChangeArrowheads="1"/>
          </p:cNvPicPr>
          <p:nvPr/>
        </p:nvPicPr>
        <p:blipFill>
          <a:blip r:embed="rId3" cstate="print"/>
          <a:srcRect/>
          <a:stretch>
            <a:fillRect/>
          </a:stretch>
        </p:blipFill>
        <p:spPr bwMode="auto">
          <a:xfrm>
            <a:off x="457200" y="2686050"/>
            <a:ext cx="8686800" cy="2114550"/>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user\Desktop\New folder\IMG-20201201-WA0012.jpg"/>
          <p:cNvPicPr>
            <a:picLocks noChangeAspect="1" noChangeArrowheads="1"/>
          </p:cNvPicPr>
          <p:nvPr/>
        </p:nvPicPr>
        <p:blipFill>
          <a:blip r:embed="rId2" cstate="print"/>
          <a:srcRect l="11143" t="-157" b="90125"/>
          <a:stretch>
            <a:fillRect/>
          </a:stretch>
        </p:blipFill>
        <p:spPr bwMode="auto">
          <a:xfrm>
            <a:off x="381000" y="381000"/>
            <a:ext cx="6400800" cy="609600"/>
          </a:xfrm>
          <a:prstGeom prst="rect">
            <a:avLst/>
          </a:prstGeom>
          <a:noFill/>
        </p:spPr>
      </p:pic>
      <p:pic>
        <p:nvPicPr>
          <p:cNvPr id="5" name="Picture 3" descr="C:\Users\user\Desktop\New folder\IMG-20201201-WA0012.jpg"/>
          <p:cNvPicPr>
            <a:picLocks noChangeAspect="1" noChangeArrowheads="1"/>
          </p:cNvPicPr>
          <p:nvPr/>
        </p:nvPicPr>
        <p:blipFill>
          <a:blip r:embed="rId2" cstate="print"/>
          <a:srcRect t="10031"/>
          <a:stretch>
            <a:fillRect/>
          </a:stretch>
        </p:blipFill>
        <p:spPr bwMode="auto">
          <a:xfrm>
            <a:off x="228600" y="1371600"/>
            <a:ext cx="8534400" cy="4953000"/>
          </a:xfrm>
          <a:prstGeom prst="rect">
            <a:avLst/>
          </a:prstGeo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2" descr="C:\Users\user\Desktop\New folder\IMG-20201201-WA0013.jpg"/>
          <p:cNvPicPr>
            <a:picLocks noChangeAspect="1" noChangeArrowheads="1"/>
          </p:cNvPicPr>
          <p:nvPr/>
        </p:nvPicPr>
        <p:blipFill>
          <a:blip r:embed="rId2" cstate="print"/>
          <a:srcRect/>
          <a:stretch>
            <a:fillRect/>
          </a:stretch>
        </p:blipFill>
        <p:spPr bwMode="auto">
          <a:xfrm>
            <a:off x="457200" y="533400"/>
            <a:ext cx="8305800" cy="5867400"/>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2" descr="C:\Users\user\Desktop\New folder\IMG-20201201-WA0011.jpg"/>
          <p:cNvPicPr>
            <a:picLocks noChangeAspect="1" noChangeArrowheads="1"/>
          </p:cNvPicPr>
          <p:nvPr/>
        </p:nvPicPr>
        <p:blipFill>
          <a:blip r:embed="rId2" cstate="print"/>
          <a:srcRect/>
          <a:stretch>
            <a:fillRect/>
          </a:stretch>
        </p:blipFill>
        <p:spPr bwMode="auto">
          <a:xfrm>
            <a:off x="228600" y="685800"/>
            <a:ext cx="8534400" cy="2743200"/>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8229600" cy="6019800"/>
          </a:xfrm>
        </p:spPr>
        <p:txBody>
          <a:bodyPr>
            <a:normAutofit/>
          </a:bodyPr>
          <a:lstStyle/>
          <a:p>
            <a:pPr algn="just">
              <a:buNone/>
            </a:pPr>
            <a:r>
              <a:rPr lang="en-US" b="1" dirty="0" smtClean="0">
                <a:latin typeface="Times New Roman" pitchFamily="18" charset="0"/>
                <a:cs typeface="Times New Roman" pitchFamily="18" charset="0"/>
              </a:rPr>
              <a:t>		     Post Correspondence Problem</a:t>
            </a:r>
          </a:p>
          <a:p>
            <a:pPr algn="just"/>
            <a:r>
              <a:rPr lang="en-US" sz="2800" dirty="0" smtClean="0">
                <a:latin typeface="Times New Roman" pitchFamily="18" charset="0"/>
                <a:cs typeface="Times New Roman" pitchFamily="18" charset="0"/>
              </a:rPr>
              <a:t>The Post Correspondence Problem (PCP), introduced by Emil Post in 1946, is an </a:t>
            </a:r>
            <a:r>
              <a:rPr lang="en-US" sz="2800" dirty="0" err="1" smtClean="0">
                <a:latin typeface="Times New Roman" pitchFamily="18" charset="0"/>
                <a:cs typeface="Times New Roman" pitchFamily="18" charset="0"/>
              </a:rPr>
              <a:t>undecidable</a:t>
            </a:r>
            <a:r>
              <a:rPr lang="en-US" sz="2800" dirty="0" smtClean="0">
                <a:latin typeface="Times New Roman" pitchFamily="18" charset="0"/>
                <a:cs typeface="Times New Roman" pitchFamily="18" charset="0"/>
              </a:rPr>
              <a:t> decision problem. The PCP problem over an alphabet ∑ is stated as follows −</a:t>
            </a:r>
          </a:p>
          <a:p>
            <a:pPr algn="just"/>
            <a:r>
              <a:rPr lang="en-US" sz="2800" dirty="0" smtClean="0">
                <a:latin typeface="Times New Roman" pitchFamily="18" charset="0"/>
                <a:cs typeface="Times New Roman" pitchFamily="18" charset="0"/>
              </a:rPr>
              <a:t>Given the following two lists, </a:t>
            </a:r>
            <a:r>
              <a:rPr lang="en-US" sz="2800" b="1" dirty="0" smtClean="0">
                <a:latin typeface="Times New Roman" pitchFamily="18" charset="0"/>
                <a:cs typeface="Times New Roman" pitchFamily="18" charset="0"/>
              </a:rPr>
              <a:t>M</a:t>
            </a:r>
            <a:r>
              <a:rPr lang="en-US" sz="2800" dirty="0" smtClean="0">
                <a:latin typeface="Times New Roman" pitchFamily="18" charset="0"/>
                <a:cs typeface="Times New Roman" pitchFamily="18" charset="0"/>
              </a:rPr>
              <a:t> and </a:t>
            </a:r>
            <a:r>
              <a:rPr lang="en-US" sz="2800" b="1" dirty="0" smtClean="0">
                <a:latin typeface="Times New Roman" pitchFamily="18" charset="0"/>
                <a:cs typeface="Times New Roman" pitchFamily="18" charset="0"/>
              </a:rPr>
              <a:t>N</a:t>
            </a:r>
            <a:r>
              <a:rPr lang="en-US" sz="2800" dirty="0" smtClean="0">
                <a:latin typeface="Times New Roman" pitchFamily="18" charset="0"/>
                <a:cs typeface="Times New Roman" pitchFamily="18" charset="0"/>
              </a:rPr>
              <a:t> of non-empty strings over ∑ −</a:t>
            </a:r>
          </a:p>
          <a:p>
            <a:pPr algn="just">
              <a:buNone/>
            </a:pPr>
            <a:r>
              <a:rPr lang="en-US" sz="2800" dirty="0" smtClean="0">
                <a:latin typeface="Times New Roman" pitchFamily="18" charset="0"/>
                <a:cs typeface="Times New Roman" pitchFamily="18" charset="0"/>
              </a:rPr>
              <a:t>			M = (x</a:t>
            </a:r>
            <a:r>
              <a:rPr lang="en-US" sz="2800" baseline="-25000" dirty="0" smtClean="0">
                <a:latin typeface="Times New Roman" pitchFamily="18" charset="0"/>
                <a:cs typeface="Times New Roman" pitchFamily="18" charset="0"/>
              </a:rPr>
              <a:t>1</a:t>
            </a:r>
            <a:r>
              <a:rPr lang="en-US" sz="2800" dirty="0" smtClean="0">
                <a:latin typeface="Times New Roman" pitchFamily="18" charset="0"/>
                <a:cs typeface="Times New Roman" pitchFamily="18" charset="0"/>
              </a:rPr>
              <a:t>, x</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 x</a:t>
            </a:r>
            <a:r>
              <a:rPr lang="en-US" sz="2800" baseline="-25000" dirty="0" smtClean="0">
                <a:latin typeface="Times New Roman" pitchFamily="18" charset="0"/>
                <a:cs typeface="Times New Roman" pitchFamily="18" charset="0"/>
              </a:rPr>
              <a:t>3</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x</a:t>
            </a:r>
            <a:r>
              <a:rPr lang="en-US" sz="2800" baseline="-25000" dirty="0" err="1" smtClean="0">
                <a:latin typeface="Times New Roman" pitchFamily="18" charset="0"/>
                <a:cs typeface="Times New Roman" pitchFamily="18" charset="0"/>
              </a:rPr>
              <a:t>n</a:t>
            </a:r>
            <a:r>
              <a:rPr lang="en-US" sz="2800" dirty="0" smtClean="0">
                <a:latin typeface="Times New Roman" pitchFamily="18" charset="0"/>
                <a:cs typeface="Times New Roman" pitchFamily="18" charset="0"/>
              </a:rPr>
              <a:t>)</a:t>
            </a:r>
          </a:p>
          <a:p>
            <a:pPr algn="just">
              <a:buNone/>
            </a:pPr>
            <a:r>
              <a:rPr lang="en-US" sz="2800" dirty="0" smtClean="0">
                <a:latin typeface="Times New Roman" pitchFamily="18" charset="0"/>
                <a:cs typeface="Times New Roman" pitchFamily="18" charset="0"/>
              </a:rPr>
              <a:t>			N = (y</a:t>
            </a:r>
            <a:r>
              <a:rPr lang="en-US" sz="2800" baseline="-25000" dirty="0" smtClean="0">
                <a:latin typeface="Times New Roman" pitchFamily="18" charset="0"/>
                <a:cs typeface="Times New Roman" pitchFamily="18" charset="0"/>
              </a:rPr>
              <a:t>1</a:t>
            </a:r>
            <a:r>
              <a:rPr lang="en-US" sz="2800" dirty="0" smtClean="0">
                <a:latin typeface="Times New Roman" pitchFamily="18" charset="0"/>
                <a:cs typeface="Times New Roman" pitchFamily="18" charset="0"/>
              </a:rPr>
              <a:t>, y</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 y</a:t>
            </a:r>
            <a:r>
              <a:rPr lang="en-US" sz="2800" baseline="-25000" dirty="0" smtClean="0">
                <a:latin typeface="Times New Roman" pitchFamily="18" charset="0"/>
                <a:cs typeface="Times New Roman" pitchFamily="18" charset="0"/>
              </a:rPr>
              <a:t>3</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y</a:t>
            </a:r>
            <a:r>
              <a:rPr lang="en-US" sz="2800" baseline="-25000" dirty="0" err="1" smtClean="0">
                <a:latin typeface="Times New Roman" pitchFamily="18" charset="0"/>
                <a:cs typeface="Times New Roman" pitchFamily="18" charset="0"/>
              </a:rPr>
              <a:t>n</a:t>
            </a:r>
            <a:r>
              <a:rPr lang="en-US" sz="2800" dirty="0" smtClean="0">
                <a:latin typeface="Times New Roman" pitchFamily="18" charset="0"/>
                <a:cs typeface="Times New Roman" pitchFamily="18" charset="0"/>
              </a:rPr>
              <a:t>)</a:t>
            </a:r>
          </a:p>
          <a:p>
            <a:pPr algn="just"/>
            <a:r>
              <a:rPr lang="en-US" sz="2800" dirty="0" smtClean="0">
                <a:latin typeface="Times New Roman" pitchFamily="18" charset="0"/>
                <a:cs typeface="Times New Roman" pitchFamily="18" charset="0"/>
              </a:rPr>
              <a:t>We can say that there is a Post Correspondence Solution, if for some i</a:t>
            </a:r>
            <a:r>
              <a:rPr lang="en-US" sz="2800" baseline="-25000" dirty="0" smtClean="0">
                <a:latin typeface="Times New Roman" pitchFamily="18" charset="0"/>
                <a:cs typeface="Times New Roman" pitchFamily="18" charset="0"/>
              </a:rPr>
              <a:t>1</a:t>
            </a:r>
            <a:r>
              <a:rPr lang="en-US" sz="2800" dirty="0" smtClean="0">
                <a:latin typeface="Times New Roman" pitchFamily="18" charset="0"/>
                <a:cs typeface="Times New Roman" pitchFamily="18" charset="0"/>
              </a:rPr>
              <a:t>,i</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i</a:t>
            </a:r>
            <a:r>
              <a:rPr lang="en-US" sz="2800" baseline="-25000" dirty="0" err="1" smtClean="0">
                <a:latin typeface="Times New Roman" pitchFamily="18" charset="0"/>
                <a:cs typeface="Times New Roman" pitchFamily="18" charset="0"/>
              </a:rPr>
              <a:t>k</a:t>
            </a:r>
            <a:r>
              <a:rPr lang="en-US" sz="2800" dirty="0" smtClean="0">
                <a:latin typeface="Times New Roman" pitchFamily="18" charset="0"/>
                <a:cs typeface="Times New Roman" pitchFamily="18" charset="0"/>
              </a:rPr>
              <a:t>, where 1 ≤ </a:t>
            </a:r>
            <a:r>
              <a:rPr lang="en-US" sz="2800" dirty="0" err="1" smtClean="0">
                <a:latin typeface="Times New Roman" pitchFamily="18" charset="0"/>
                <a:cs typeface="Times New Roman" pitchFamily="18" charset="0"/>
              </a:rPr>
              <a:t>i</a:t>
            </a:r>
            <a:r>
              <a:rPr lang="en-US" sz="2800" baseline="-25000" dirty="0" err="1" smtClean="0">
                <a:latin typeface="Times New Roman" pitchFamily="18" charset="0"/>
                <a:cs typeface="Times New Roman" pitchFamily="18" charset="0"/>
              </a:rPr>
              <a:t>j</a:t>
            </a:r>
            <a:r>
              <a:rPr lang="en-US" sz="2800" dirty="0" smtClean="0">
                <a:latin typeface="Times New Roman" pitchFamily="18" charset="0"/>
                <a:cs typeface="Times New Roman" pitchFamily="18" charset="0"/>
              </a:rPr>
              <a:t> ≤ n, the condition x</a:t>
            </a:r>
            <a:r>
              <a:rPr lang="en-US" sz="2800" baseline="-25000" dirty="0" smtClean="0">
                <a:latin typeface="Times New Roman" pitchFamily="18" charset="0"/>
                <a:cs typeface="Times New Roman" pitchFamily="18" charset="0"/>
              </a:rPr>
              <a:t>i1</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x</a:t>
            </a:r>
            <a:r>
              <a:rPr lang="en-US" sz="2800" baseline="-25000" dirty="0" err="1" smtClean="0">
                <a:latin typeface="Times New Roman" pitchFamily="18" charset="0"/>
                <a:cs typeface="Times New Roman" pitchFamily="18" charset="0"/>
              </a:rPr>
              <a:t>ik</a:t>
            </a:r>
            <a:r>
              <a:rPr lang="en-US" sz="2800" dirty="0" smtClean="0">
                <a:latin typeface="Times New Roman" pitchFamily="18" charset="0"/>
                <a:cs typeface="Times New Roman" pitchFamily="18" charset="0"/>
              </a:rPr>
              <a:t> = y</a:t>
            </a:r>
            <a:r>
              <a:rPr lang="en-US" sz="2800" baseline="-25000" dirty="0" smtClean="0">
                <a:latin typeface="Times New Roman" pitchFamily="18" charset="0"/>
                <a:cs typeface="Times New Roman" pitchFamily="18" charset="0"/>
              </a:rPr>
              <a:t>i1</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y</a:t>
            </a:r>
            <a:r>
              <a:rPr lang="en-US" sz="2800" baseline="-25000" dirty="0" err="1" smtClean="0">
                <a:latin typeface="Times New Roman" pitchFamily="18" charset="0"/>
                <a:cs typeface="Times New Roman" pitchFamily="18" charset="0"/>
              </a:rPr>
              <a:t>ik</a:t>
            </a:r>
            <a:r>
              <a:rPr lang="en-US" sz="2800" dirty="0" smtClean="0">
                <a:latin typeface="Times New Roman" pitchFamily="18" charset="0"/>
                <a:cs typeface="Times New Roman" pitchFamily="18" charset="0"/>
              </a:rPr>
              <a:t> satisfies.</a:t>
            </a:r>
          </a:p>
          <a:p>
            <a:pPr algn="just"/>
            <a:endParaRPr lang="en-US" sz="2800" dirty="0">
              <a:latin typeface="Times New Roman" pitchFamily="18" charset="0"/>
              <a:cs typeface="Times New Roman"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5" name="Picture 3"/>
          <p:cNvPicPr>
            <a:picLocks noChangeAspect="1" noChangeArrowheads="1"/>
          </p:cNvPicPr>
          <p:nvPr/>
        </p:nvPicPr>
        <p:blipFill>
          <a:blip r:embed="rId2" cstate="print"/>
          <a:srcRect/>
          <a:stretch>
            <a:fillRect/>
          </a:stretch>
        </p:blipFill>
        <p:spPr bwMode="auto">
          <a:xfrm>
            <a:off x="381000" y="304800"/>
            <a:ext cx="7239000" cy="2085975"/>
          </a:xfrm>
          <a:prstGeom prst="rect">
            <a:avLst/>
          </a:prstGeom>
          <a:noFill/>
          <a:ln w="9525">
            <a:noFill/>
            <a:miter lim="800000"/>
            <a:headEnd/>
            <a:tailEnd/>
          </a:ln>
        </p:spPr>
      </p:pic>
      <p:pic>
        <p:nvPicPr>
          <p:cNvPr id="105476" name="Picture 4"/>
          <p:cNvPicPr>
            <a:picLocks noChangeAspect="1" noChangeArrowheads="1"/>
          </p:cNvPicPr>
          <p:nvPr/>
        </p:nvPicPr>
        <p:blipFill>
          <a:blip r:embed="rId3" cstate="print"/>
          <a:srcRect/>
          <a:stretch>
            <a:fillRect/>
          </a:stretch>
        </p:blipFill>
        <p:spPr bwMode="auto">
          <a:xfrm>
            <a:off x="533400" y="2438400"/>
            <a:ext cx="8153400" cy="1514475"/>
          </a:xfrm>
          <a:prstGeom prst="rect">
            <a:avLst/>
          </a:prstGeom>
          <a:noFill/>
          <a:ln w="9525">
            <a:noFill/>
            <a:miter lim="800000"/>
            <a:headEnd/>
            <a:tailEnd/>
          </a:ln>
        </p:spPr>
      </p:pic>
      <p:pic>
        <p:nvPicPr>
          <p:cNvPr id="105477" name="Picture 5"/>
          <p:cNvPicPr>
            <a:picLocks noChangeAspect="1" noChangeArrowheads="1"/>
          </p:cNvPicPr>
          <p:nvPr/>
        </p:nvPicPr>
        <p:blipFill>
          <a:blip r:embed="rId4" cstate="print"/>
          <a:srcRect/>
          <a:stretch>
            <a:fillRect/>
          </a:stretch>
        </p:blipFill>
        <p:spPr bwMode="auto">
          <a:xfrm>
            <a:off x="762000" y="4114800"/>
            <a:ext cx="7391400" cy="2438400"/>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2"/>
          <p:cNvPicPr>
            <a:picLocks noChangeAspect="1" noChangeArrowheads="1"/>
          </p:cNvPicPr>
          <p:nvPr/>
        </p:nvPicPr>
        <p:blipFill>
          <a:blip r:embed="rId2" cstate="print"/>
          <a:srcRect/>
          <a:stretch>
            <a:fillRect/>
          </a:stretch>
        </p:blipFill>
        <p:spPr bwMode="auto">
          <a:xfrm>
            <a:off x="109538" y="381000"/>
            <a:ext cx="8924925" cy="6019800"/>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96000"/>
          </a:xfrm>
        </p:spPr>
        <p:txBody>
          <a:bodyPr>
            <a:normAutofit/>
          </a:bodyPr>
          <a:lstStyle/>
          <a:p>
            <a:pPr>
              <a:buNone/>
            </a:pPr>
            <a:r>
              <a:rPr lang="en-US" altLang="zh-TW" b="1" dirty="0" smtClean="0">
                <a:latin typeface="Times New Roman" pitchFamily="18" charset="0"/>
                <a:ea typeface="新細明體" pitchFamily="18" charset="-120"/>
                <a:cs typeface="Times New Roman" pitchFamily="18" charset="0"/>
              </a:rPr>
              <a:t>	Modified Post Correspondence Problem</a:t>
            </a:r>
          </a:p>
          <a:p>
            <a:pPr>
              <a:buFontTx/>
              <a:buChar char=" "/>
            </a:pPr>
            <a:endParaRPr lang="en-US" altLang="zh-TW" dirty="0" smtClean="0">
              <a:latin typeface="Times New Roman" pitchFamily="18" charset="0"/>
              <a:ea typeface="新細明體" pitchFamily="18" charset="-120"/>
              <a:cs typeface="Times New Roman" pitchFamily="18" charset="0"/>
            </a:endParaRPr>
          </a:p>
          <a:p>
            <a:pPr>
              <a:buFontTx/>
              <a:buChar char=" "/>
            </a:pPr>
            <a:r>
              <a:rPr lang="en-US" altLang="zh-TW" dirty="0" smtClean="0">
                <a:latin typeface="Times New Roman" pitchFamily="18" charset="0"/>
                <a:ea typeface="新細明體" pitchFamily="18" charset="-120"/>
                <a:cs typeface="Times New Roman" pitchFamily="18" charset="0"/>
              </a:rPr>
              <a:t>Given two lists A and B:</a:t>
            </a:r>
          </a:p>
          <a:p>
            <a:pPr>
              <a:buFontTx/>
              <a:buChar char=" "/>
            </a:pPr>
            <a:r>
              <a:rPr lang="en-US" altLang="zh-TW" dirty="0" smtClean="0">
                <a:latin typeface="Times New Roman" pitchFamily="18" charset="0"/>
                <a:ea typeface="新細明體" pitchFamily="18" charset="-120"/>
                <a:cs typeface="Times New Roman" pitchFamily="18" charset="0"/>
              </a:rPr>
              <a:t> 	A = w</a:t>
            </a:r>
            <a:r>
              <a:rPr lang="en-US" altLang="zh-TW" baseline="-25000" dirty="0" smtClean="0">
                <a:latin typeface="Times New Roman" pitchFamily="18" charset="0"/>
                <a:ea typeface="新細明體" pitchFamily="18" charset="-120"/>
                <a:cs typeface="Times New Roman" pitchFamily="18" charset="0"/>
              </a:rPr>
              <a:t>1</a:t>
            </a:r>
            <a:r>
              <a:rPr lang="en-US" altLang="zh-TW" dirty="0" smtClean="0">
                <a:latin typeface="Times New Roman" pitchFamily="18" charset="0"/>
                <a:ea typeface="新細明體" pitchFamily="18" charset="-120"/>
                <a:cs typeface="Times New Roman" pitchFamily="18" charset="0"/>
              </a:rPr>
              <a:t>, w</a:t>
            </a:r>
            <a:r>
              <a:rPr lang="en-US" altLang="zh-TW" baseline="-25000" dirty="0" smtClean="0">
                <a:latin typeface="Times New Roman" pitchFamily="18" charset="0"/>
                <a:ea typeface="新細明體" pitchFamily="18" charset="-120"/>
                <a:cs typeface="Times New Roman" pitchFamily="18" charset="0"/>
              </a:rPr>
              <a:t>2</a:t>
            </a:r>
            <a:r>
              <a:rPr lang="en-US" altLang="zh-TW" dirty="0" smtClean="0">
                <a:latin typeface="Times New Roman" pitchFamily="18" charset="0"/>
                <a:ea typeface="新細明體" pitchFamily="18" charset="-120"/>
                <a:cs typeface="Times New Roman" pitchFamily="18" charset="0"/>
              </a:rPr>
              <a:t>, …, w</a:t>
            </a:r>
            <a:r>
              <a:rPr lang="en-US" altLang="zh-TW" baseline="-25000" dirty="0" smtClean="0">
                <a:latin typeface="Times New Roman" pitchFamily="18" charset="0"/>
                <a:ea typeface="新細明體" pitchFamily="18" charset="-120"/>
                <a:cs typeface="Times New Roman" pitchFamily="18" charset="0"/>
              </a:rPr>
              <a:t>k</a:t>
            </a:r>
            <a:r>
              <a:rPr lang="en-US" altLang="zh-TW" dirty="0" smtClean="0">
                <a:latin typeface="Times New Roman" pitchFamily="18" charset="0"/>
                <a:ea typeface="新細明體" pitchFamily="18" charset="-120"/>
                <a:cs typeface="Times New Roman" pitchFamily="18" charset="0"/>
              </a:rPr>
              <a:t>	B = x</a:t>
            </a:r>
            <a:r>
              <a:rPr lang="en-US" altLang="zh-TW" baseline="-25000" dirty="0" smtClean="0">
                <a:latin typeface="Times New Roman" pitchFamily="18" charset="0"/>
                <a:ea typeface="新細明體" pitchFamily="18" charset="-120"/>
                <a:cs typeface="Times New Roman" pitchFamily="18" charset="0"/>
              </a:rPr>
              <a:t>1</a:t>
            </a:r>
            <a:r>
              <a:rPr lang="en-US" altLang="zh-TW" dirty="0" smtClean="0">
                <a:latin typeface="Times New Roman" pitchFamily="18" charset="0"/>
                <a:ea typeface="新細明體" pitchFamily="18" charset="-120"/>
                <a:cs typeface="Times New Roman" pitchFamily="18" charset="0"/>
              </a:rPr>
              <a:t>, x</a:t>
            </a:r>
            <a:r>
              <a:rPr lang="en-US" altLang="zh-TW" baseline="-25000" dirty="0" smtClean="0">
                <a:latin typeface="Times New Roman" pitchFamily="18" charset="0"/>
                <a:ea typeface="新細明體" pitchFamily="18" charset="-120"/>
                <a:cs typeface="Times New Roman" pitchFamily="18" charset="0"/>
              </a:rPr>
              <a:t>2</a:t>
            </a:r>
            <a:r>
              <a:rPr lang="en-US" altLang="zh-TW" dirty="0" smtClean="0">
                <a:latin typeface="Times New Roman" pitchFamily="18" charset="0"/>
                <a:ea typeface="新細明體" pitchFamily="18" charset="-120"/>
                <a:cs typeface="Times New Roman" pitchFamily="18" charset="0"/>
              </a:rPr>
              <a:t>, …, </a:t>
            </a:r>
            <a:r>
              <a:rPr lang="en-US" altLang="zh-TW" dirty="0" err="1" smtClean="0">
                <a:latin typeface="Times New Roman" pitchFamily="18" charset="0"/>
                <a:ea typeface="新細明體" pitchFamily="18" charset="-120"/>
                <a:cs typeface="Times New Roman" pitchFamily="18" charset="0"/>
              </a:rPr>
              <a:t>x</a:t>
            </a:r>
            <a:r>
              <a:rPr lang="en-US" altLang="zh-TW" baseline="-25000" dirty="0" err="1" smtClean="0">
                <a:latin typeface="Times New Roman" pitchFamily="18" charset="0"/>
                <a:ea typeface="新細明體" pitchFamily="18" charset="-120"/>
                <a:cs typeface="Times New Roman" pitchFamily="18" charset="0"/>
              </a:rPr>
              <a:t>k</a:t>
            </a:r>
            <a:endParaRPr lang="en-US" altLang="zh-TW" dirty="0" smtClean="0">
              <a:latin typeface="Times New Roman" pitchFamily="18" charset="0"/>
              <a:ea typeface="新細明體" pitchFamily="18" charset="-120"/>
              <a:cs typeface="Times New Roman" pitchFamily="18" charset="0"/>
            </a:endParaRPr>
          </a:p>
          <a:p>
            <a:pPr>
              <a:buFontTx/>
              <a:buChar char=" "/>
            </a:pPr>
            <a:r>
              <a:rPr lang="en-US" altLang="zh-TW" dirty="0" smtClean="0">
                <a:latin typeface="Times New Roman" pitchFamily="18" charset="0"/>
                <a:ea typeface="新細明體" pitchFamily="18" charset="-120"/>
                <a:cs typeface="Times New Roman" pitchFamily="18" charset="0"/>
              </a:rPr>
              <a:t>The problem is to determine if there is a sequence of one or more integers i</a:t>
            </a:r>
            <a:r>
              <a:rPr lang="en-US" altLang="zh-TW" baseline="-25000" dirty="0" smtClean="0">
                <a:latin typeface="Times New Roman" pitchFamily="18" charset="0"/>
                <a:ea typeface="新細明體" pitchFamily="18" charset="-120"/>
                <a:cs typeface="Times New Roman" pitchFamily="18" charset="0"/>
              </a:rPr>
              <a:t>1</a:t>
            </a:r>
            <a:r>
              <a:rPr lang="en-US" altLang="zh-TW" dirty="0" smtClean="0">
                <a:latin typeface="Times New Roman" pitchFamily="18" charset="0"/>
                <a:ea typeface="新細明體" pitchFamily="18" charset="-120"/>
                <a:cs typeface="Times New Roman" pitchFamily="18" charset="0"/>
              </a:rPr>
              <a:t>, i</a:t>
            </a:r>
            <a:r>
              <a:rPr lang="en-US" altLang="zh-TW" baseline="-25000" dirty="0" smtClean="0">
                <a:latin typeface="Times New Roman" pitchFamily="18" charset="0"/>
                <a:ea typeface="新細明體" pitchFamily="18" charset="-120"/>
                <a:cs typeface="Times New Roman" pitchFamily="18" charset="0"/>
              </a:rPr>
              <a:t>2</a:t>
            </a:r>
            <a:r>
              <a:rPr lang="en-US" altLang="zh-TW" dirty="0" smtClean="0">
                <a:latin typeface="Times New Roman" pitchFamily="18" charset="0"/>
                <a:ea typeface="新細明體" pitchFamily="18" charset="-120"/>
                <a:cs typeface="Times New Roman" pitchFamily="18" charset="0"/>
              </a:rPr>
              <a:t>, …, </a:t>
            </a:r>
            <a:r>
              <a:rPr lang="en-US" altLang="zh-TW" dirty="0" err="1" smtClean="0">
                <a:latin typeface="Times New Roman" pitchFamily="18" charset="0"/>
                <a:ea typeface="新細明體" pitchFamily="18" charset="-120"/>
                <a:cs typeface="Times New Roman" pitchFamily="18" charset="0"/>
              </a:rPr>
              <a:t>i</a:t>
            </a:r>
            <a:r>
              <a:rPr lang="en-US" altLang="zh-TW" baseline="-25000" dirty="0" err="1" smtClean="0">
                <a:latin typeface="Times New Roman" pitchFamily="18" charset="0"/>
                <a:ea typeface="新細明體" pitchFamily="18" charset="-120"/>
                <a:cs typeface="Times New Roman" pitchFamily="18" charset="0"/>
              </a:rPr>
              <a:t>m</a:t>
            </a:r>
            <a:r>
              <a:rPr lang="en-US" altLang="zh-TW" dirty="0" smtClean="0">
                <a:latin typeface="Times New Roman" pitchFamily="18" charset="0"/>
                <a:ea typeface="新細明體" pitchFamily="18" charset="-120"/>
                <a:cs typeface="Times New Roman" pitchFamily="18" charset="0"/>
              </a:rPr>
              <a:t> such that:</a:t>
            </a:r>
          </a:p>
          <a:p>
            <a:pPr algn="ctr">
              <a:buFontTx/>
              <a:buChar char=" "/>
            </a:pPr>
            <a:r>
              <a:rPr lang="en-US" altLang="zh-TW" dirty="0" smtClean="0">
                <a:latin typeface="Times New Roman" pitchFamily="18" charset="0"/>
                <a:ea typeface="新細明體" pitchFamily="18" charset="-120"/>
                <a:cs typeface="Times New Roman" pitchFamily="18" charset="0"/>
              </a:rPr>
              <a:t>w</a:t>
            </a:r>
            <a:r>
              <a:rPr lang="en-US" altLang="zh-TW" baseline="-25000" dirty="0" smtClean="0">
                <a:latin typeface="Times New Roman" pitchFamily="18" charset="0"/>
                <a:ea typeface="新細明體" pitchFamily="18" charset="-120"/>
                <a:cs typeface="Times New Roman" pitchFamily="18" charset="0"/>
              </a:rPr>
              <a:t>1</a:t>
            </a:r>
            <a:r>
              <a:rPr lang="en-US" altLang="zh-TW" dirty="0" smtClean="0">
                <a:latin typeface="Times New Roman" pitchFamily="18" charset="0"/>
                <a:ea typeface="新細明體" pitchFamily="18" charset="-120"/>
                <a:cs typeface="Times New Roman" pitchFamily="18" charset="0"/>
              </a:rPr>
              <a:t>w</a:t>
            </a:r>
            <a:r>
              <a:rPr lang="en-US" altLang="zh-TW" baseline="-25000" dirty="0" smtClean="0">
                <a:latin typeface="Times New Roman" pitchFamily="18" charset="0"/>
                <a:ea typeface="新細明體" pitchFamily="18" charset="-120"/>
                <a:cs typeface="Times New Roman" pitchFamily="18" charset="0"/>
              </a:rPr>
              <a:t>i</a:t>
            </a:r>
            <a:r>
              <a:rPr lang="en-US" altLang="zh-TW" baseline="-40000" dirty="0" smtClean="0">
                <a:latin typeface="Times New Roman" pitchFamily="18" charset="0"/>
                <a:ea typeface="新細明體" pitchFamily="18" charset="-120"/>
                <a:cs typeface="Times New Roman" pitchFamily="18" charset="0"/>
              </a:rPr>
              <a:t>1</a:t>
            </a:r>
            <a:r>
              <a:rPr lang="en-US" altLang="zh-TW" dirty="0" smtClean="0">
                <a:latin typeface="Times New Roman" pitchFamily="18" charset="0"/>
                <a:ea typeface="新細明體" pitchFamily="18" charset="-120"/>
                <a:cs typeface="Times New Roman" pitchFamily="18" charset="0"/>
              </a:rPr>
              <a:t>w</a:t>
            </a:r>
            <a:r>
              <a:rPr lang="en-US" altLang="zh-TW" baseline="-25000" dirty="0" smtClean="0">
                <a:latin typeface="Times New Roman" pitchFamily="18" charset="0"/>
                <a:ea typeface="新細明體" pitchFamily="18" charset="-120"/>
                <a:cs typeface="Times New Roman" pitchFamily="18" charset="0"/>
              </a:rPr>
              <a:t>i</a:t>
            </a:r>
            <a:r>
              <a:rPr lang="en-US" altLang="zh-TW" baseline="-40000" dirty="0" smtClean="0">
                <a:latin typeface="Times New Roman" pitchFamily="18" charset="0"/>
                <a:ea typeface="新細明體" pitchFamily="18" charset="-120"/>
                <a:cs typeface="Times New Roman" pitchFamily="18" charset="0"/>
              </a:rPr>
              <a:t>2</a:t>
            </a:r>
            <a:r>
              <a:rPr lang="en-US" altLang="zh-TW" dirty="0" smtClean="0">
                <a:latin typeface="Times New Roman" pitchFamily="18" charset="0"/>
                <a:ea typeface="新細明體" pitchFamily="18" charset="-120"/>
                <a:cs typeface="Times New Roman" pitchFamily="18" charset="0"/>
              </a:rPr>
              <a:t>…</a:t>
            </a:r>
            <a:r>
              <a:rPr lang="en-US" altLang="zh-TW" dirty="0" err="1" smtClean="0">
                <a:latin typeface="Times New Roman" pitchFamily="18" charset="0"/>
                <a:ea typeface="新細明體" pitchFamily="18" charset="-120"/>
                <a:cs typeface="Times New Roman" pitchFamily="18" charset="0"/>
              </a:rPr>
              <a:t>w</a:t>
            </a:r>
            <a:r>
              <a:rPr lang="en-US" altLang="zh-TW" baseline="-25000" dirty="0" err="1" smtClean="0">
                <a:latin typeface="Times New Roman" pitchFamily="18" charset="0"/>
                <a:ea typeface="新細明體" pitchFamily="18" charset="-120"/>
                <a:cs typeface="Times New Roman" pitchFamily="18" charset="0"/>
              </a:rPr>
              <a:t>i</a:t>
            </a:r>
            <a:r>
              <a:rPr lang="en-US" altLang="zh-TW" baseline="-40000" dirty="0" err="1" smtClean="0">
                <a:latin typeface="Times New Roman" pitchFamily="18" charset="0"/>
                <a:ea typeface="新細明體" pitchFamily="18" charset="-120"/>
                <a:cs typeface="Times New Roman" pitchFamily="18" charset="0"/>
              </a:rPr>
              <a:t>m</a:t>
            </a:r>
            <a:r>
              <a:rPr lang="en-US" altLang="zh-TW" dirty="0" smtClean="0">
                <a:latin typeface="Times New Roman" pitchFamily="18" charset="0"/>
                <a:ea typeface="新細明體" pitchFamily="18" charset="-120"/>
                <a:cs typeface="Times New Roman" pitchFamily="18" charset="0"/>
              </a:rPr>
              <a:t> = x</a:t>
            </a:r>
            <a:r>
              <a:rPr lang="en-US" altLang="zh-TW" baseline="-25000" dirty="0" smtClean="0">
                <a:latin typeface="Times New Roman" pitchFamily="18" charset="0"/>
                <a:ea typeface="新細明體" pitchFamily="18" charset="-120"/>
                <a:cs typeface="Times New Roman" pitchFamily="18" charset="0"/>
              </a:rPr>
              <a:t>1</a:t>
            </a:r>
            <a:r>
              <a:rPr lang="en-US" altLang="zh-TW" dirty="0" smtClean="0">
                <a:latin typeface="Times New Roman" pitchFamily="18" charset="0"/>
                <a:ea typeface="新細明體" pitchFamily="18" charset="-120"/>
                <a:cs typeface="Times New Roman" pitchFamily="18" charset="0"/>
              </a:rPr>
              <a:t>x</a:t>
            </a:r>
            <a:r>
              <a:rPr lang="en-US" altLang="zh-TW" baseline="-25000" dirty="0" smtClean="0">
                <a:latin typeface="Times New Roman" pitchFamily="18" charset="0"/>
                <a:ea typeface="新細明體" pitchFamily="18" charset="-120"/>
                <a:cs typeface="Times New Roman" pitchFamily="18" charset="0"/>
              </a:rPr>
              <a:t>i</a:t>
            </a:r>
            <a:r>
              <a:rPr lang="en-US" altLang="zh-TW" baseline="-40000" dirty="0" smtClean="0">
                <a:latin typeface="Times New Roman" pitchFamily="18" charset="0"/>
                <a:ea typeface="新細明體" pitchFamily="18" charset="-120"/>
                <a:cs typeface="Times New Roman" pitchFamily="18" charset="0"/>
              </a:rPr>
              <a:t>1</a:t>
            </a:r>
            <a:r>
              <a:rPr lang="en-US" altLang="zh-TW" dirty="0" smtClean="0">
                <a:latin typeface="Times New Roman" pitchFamily="18" charset="0"/>
                <a:ea typeface="新細明體" pitchFamily="18" charset="-120"/>
                <a:cs typeface="Times New Roman" pitchFamily="18" charset="0"/>
              </a:rPr>
              <a:t>x</a:t>
            </a:r>
            <a:r>
              <a:rPr lang="en-US" altLang="zh-TW" baseline="-25000" dirty="0" smtClean="0">
                <a:latin typeface="Times New Roman" pitchFamily="18" charset="0"/>
                <a:ea typeface="新細明體" pitchFamily="18" charset="-120"/>
                <a:cs typeface="Times New Roman" pitchFamily="18" charset="0"/>
              </a:rPr>
              <a:t>i</a:t>
            </a:r>
            <a:r>
              <a:rPr lang="en-US" altLang="zh-TW" baseline="-40000" dirty="0" smtClean="0">
                <a:latin typeface="Times New Roman" pitchFamily="18" charset="0"/>
                <a:ea typeface="新細明體" pitchFamily="18" charset="-120"/>
                <a:cs typeface="Times New Roman" pitchFamily="18" charset="0"/>
              </a:rPr>
              <a:t>2</a:t>
            </a:r>
            <a:r>
              <a:rPr lang="en-US" altLang="zh-TW" dirty="0" smtClean="0">
                <a:latin typeface="Times New Roman" pitchFamily="18" charset="0"/>
                <a:ea typeface="新細明體" pitchFamily="18" charset="-120"/>
                <a:cs typeface="Times New Roman" pitchFamily="18" charset="0"/>
              </a:rPr>
              <a:t>…</a:t>
            </a:r>
            <a:r>
              <a:rPr lang="en-US" altLang="zh-TW" dirty="0" err="1" smtClean="0">
                <a:latin typeface="Times New Roman" pitchFamily="18" charset="0"/>
                <a:ea typeface="新細明體" pitchFamily="18" charset="-120"/>
                <a:cs typeface="Times New Roman" pitchFamily="18" charset="0"/>
              </a:rPr>
              <a:t>x</a:t>
            </a:r>
            <a:r>
              <a:rPr lang="en-US" altLang="zh-TW" baseline="-25000" dirty="0" err="1" smtClean="0">
                <a:latin typeface="Times New Roman" pitchFamily="18" charset="0"/>
                <a:ea typeface="新細明體" pitchFamily="18" charset="-120"/>
                <a:cs typeface="Times New Roman" pitchFamily="18" charset="0"/>
              </a:rPr>
              <a:t>i</a:t>
            </a:r>
            <a:r>
              <a:rPr lang="en-US" altLang="zh-TW" baseline="-40000" dirty="0" err="1" smtClean="0">
                <a:latin typeface="Times New Roman" pitchFamily="18" charset="0"/>
                <a:ea typeface="新細明體" pitchFamily="18" charset="-120"/>
                <a:cs typeface="Times New Roman" pitchFamily="18" charset="0"/>
              </a:rPr>
              <a:t>m</a:t>
            </a:r>
            <a:endParaRPr lang="en-US" altLang="zh-TW" baseline="-40000" dirty="0" smtClean="0">
              <a:latin typeface="Times New Roman" pitchFamily="18" charset="0"/>
              <a:ea typeface="新細明體" pitchFamily="18" charset="-120"/>
              <a:cs typeface="Times New Roman" pitchFamily="18" charset="0"/>
            </a:endParaRPr>
          </a:p>
          <a:p>
            <a:pPr algn="ctr">
              <a:buFontTx/>
              <a:buChar char=" "/>
            </a:pPr>
            <a:endParaRPr lang="en-US" altLang="zh-TW" baseline="-40000" dirty="0" smtClean="0">
              <a:latin typeface="Times New Roman" pitchFamily="18" charset="0"/>
              <a:ea typeface="新細明體" pitchFamily="18" charset="-120"/>
              <a:cs typeface="Times New Roman" pitchFamily="18" charset="0"/>
            </a:endParaRPr>
          </a:p>
          <a:p>
            <a:pPr>
              <a:buFontTx/>
              <a:buChar char=" "/>
            </a:pPr>
            <a:r>
              <a:rPr lang="en-US" altLang="zh-TW" dirty="0" smtClean="0">
                <a:latin typeface="Times New Roman" pitchFamily="18" charset="0"/>
                <a:ea typeface="新細明體" pitchFamily="18" charset="-120"/>
                <a:cs typeface="Times New Roman" pitchFamily="18" charset="0"/>
              </a:rPr>
              <a:t>(</a:t>
            </a:r>
            <a:r>
              <a:rPr lang="en-US" altLang="zh-TW" dirty="0" err="1" smtClean="0">
                <a:latin typeface="Times New Roman" pitchFamily="18" charset="0"/>
                <a:ea typeface="新細明體" pitchFamily="18" charset="-120"/>
                <a:cs typeface="Times New Roman" pitchFamily="18" charset="0"/>
              </a:rPr>
              <a:t>w</a:t>
            </a:r>
            <a:r>
              <a:rPr lang="en-US" altLang="zh-TW" baseline="-25000" dirty="0" err="1" smtClean="0">
                <a:latin typeface="Times New Roman" pitchFamily="18" charset="0"/>
                <a:ea typeface="新細明體" pitchFamily="18" charset="-120"/>
                <a:cs typeface="Times New Roman" pitchFamily="18" charset="0"/>
              </a:rPr>
              <a:t>i</a:t>
            </a:r>
            <a:r>
              <a:rPr lang="en-US" altLang="zh-TW" dirty="0" smtClean="0">
                <a:latin typeface="Times New Roman" pitchFamily="18" charset="0"/>
                <a:ea typeface="新細明體" pitchFamily="18" charset="-120"/>
                <a:cs typeface="Times New Roman" pitchFamily="18" charset="0"/>
              </a:rPr>
              <a:t>, x</a:t>
            </a:r>
            <a:r>
              <a:rPr lang="en-US" altLang="zh-TW" baseline="-25000" dirty="0" smtClean="0">
                <a:latin typeface="Times New Roman" pitchFamily="18" charset="0"/>
                <a:ea typeface="新細明體" pitchFamily="18" charset="-120"/>
                <a:cs typeface="Times New Roman" pitchFamily="18" charset="0"/>
              </a:rPr>
              <a:t>i</a:t>
            </a:r>
            <a:r>
              <a:rPr lang="en-US" altLang="zh-TW" dirty="0" smtClean="0">
                <a:latin typeface="Times New Roman" pitchFamily="18" charset="0"/>
                <a:ea typeface="新細明體" pitchFamily="18" charset="-120"/>
                <a:cs typeface="Times New Roman" pitchFamily="18" charset="0"/>
              </a:rPr>
              <a:t>) is called a corresponding pair.</a:t>
            </a:r>
          </a:p>
          <a:p>
            <a:pPr>
              <a:buNone/>
            </a:pPr>
            <a:endParaRPr lang="en-US" dirty="0">
              <a:latin typeface="Times New Roman" pitchFamily="18" charset="0"/>
              <a:cs typeface="Times New Roman" pitchFamily="18"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867400"/>
          </a:xfrm>
        </p:spPr>
        <p:txBody>
          <a:bodyPr/>
          <a:lstStyle/>
          <a:p>
            <a:pPr>
              <a:buNone/>
            </a:pPr>
            <a:r>
              <a:rPr lang="en-US" altLang="zh-TW" dirty="0" smtClean="0">
                <a:latin typeface="Times New Roman" pitchFamily="18" charset="0"/>
                <a:ea typeface="新細明體" pitchFamily="18" charset="-120"/>
                <a:cs typeface="Times New Roman" pitchFamily="18" charset="0"/>
              </a:rPr>
              <a:t>Example</a:t>
            </a:r>
            <a:endParaRPr lang="en-US" dirty="0">
              <a:latin typeface="Times New Roman" pitchFamily="18" charset="0"/>
              <a:cs typeface="Times New Roman" pitchFamily="18" charset="0"/>
            </a:endParaRPr>
          </a:p>
        </p:txBody>
      </p:sp>
      <p:pic>
        <p:nvPicPr>
          <p:cNvPr id="107522" name="Picture 2"/>
          <p:cNvPicPr>
            <a:picLocks noChangeAspect="1" noChangeArrowheads="1"/>
          </p:cNvPicPr>
          <p:nvPr/>
        </p:nvPicPr>
        <p:blipFill>
          <a:blip r:embed="rId2" cstate="print"/>
          <a:srcRect/>
          <a:stretch>
            <a:fillRect/>
          </a:stretch>
        </p:blipFill>
        <p:spPr bwMode="auto">
          <a:xfrm>
            <a:off x="609600" y="1524000"/>
            <a:ext cx="7848600" cy="4572000"/>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New folder\IMG-20201201-WA0002.jpg"/>
          <p:cNvPicPr>
            <a:picLocks noChangeAspect="1" noChangeArrowheads="1"/>
          </p:cNvPicPr>
          <p:nvPr/>
        </p:nvPicPr>
        <p:blipFill>
          <a:blip r:embed="rId2" cstate="print"/>
          <a:srcRect/>
          <a:stretch>
            <a:fillRect/>
          </a:stretch>
        </p:blipFill>
        <p:spPr bwMode="auto">
          <a:xfrm>
            <a:off x="381000" y="457200"/>
            <a:ext cx="8458200" cy="60198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15000"/>
          </a:xfrm>
        </p:spPr>
        <p:txBody>
          <a:bodyPr>
            <a:normAutofit fontScale="70000" lnSpcReduction="20000"/>
          </a:bodyPr>
          <a:lstStyle/>
          <a:p>
            <a:pPr algn="just" fontAlgn="base">
              <a:buNone/>
            </a:pPr>
            <a:r>
              <a:rPr lang="en-US" b="1" dirty="0" smtClean="0">
                <a:latin typeface="Times New Roman" pitchFamily="18" charset="0"/>
                <a:cs typeface="Times New Roman" pitchFamily="18" charset="0"/>
              </a:rPr>
              <a:t>Partial Recursive Functions:</a:t>
            </a:r>
          </a:p>
          <a:p>
            <a:pPr algn="just" fontAlgn="base">
              <a:buNone/>
            </a:pPr>
            <a:endParaRPr lang="en-US" dirty="0">
              <a:latin typeface="Times New Roman" pitchFamily="18" charset="0"/>
              <a:cs typeface="Times New Roman" pitchFamily="18" charset="0"/>
            </a:endParaRPr>
          </a:p>
          <a:p>
            <a:pPr algn="just" fontAlgn="base"/>
            <a:r>
              <a:rPr lang="en-US" dirty="0" smtClean="0">
                <a:latin typeface="Times New Roman" pitchFamily="18" charset="0"/>
                <a:cs typeface="Times New Roman" pitchFamily="18" charset="0"/>
              </a:rPr>
              <a:t>A function </a:t>
            </a:r>
            <a:r>
              <a:rPr lang="en-US" b="1" dirty="0" smtClean="0">
                <a:latin typeface="Times New Roman" pitchFamily="18" charset="0"/>
                <a:cs typeface="Times New Roman" pitchFamily="18" charset="0"/>
              </a:rPr>
              <a:t>f</a:t>
            </a:r>
            <a:r>
              <a:rPr lang="en-US" dirty="0" smtClean="0">
                <a:latin typeface="Times New Roman" pitchFamily="18" charset="0"/>
                <a:cs typeface="Times New Roman" pitchFamily="18" charset="0"/>
              </a:rPr>
              <a:t>(a1, a2, ….an)computed by a TM is known as partial recursive function. If </a:t>
            </a:r>
            <a:r>
              <a:rPr lang="en-US" b="1" dirty="0" smtClean="0">
                <a:latin typeface="Times New Roman" pitchFamily="18" charset="0"/>
                <a:cs typeface="Times New Roman" pitchFamily="18" charset="0"/>
              </a:rPr>
              <a:t>f</a:t>
            </a:r>
            <a:r>
              <a:rPr lang="en-US" dirty="0" smtClean="0">
                <a:latin typeface="Times New Roman" pitchFamily="18" charset="0"/>
                <a:cs typeface="Times New Roman" pitchFamily="18" charset="0"/>
              </a:rPr>
              <a:t> is defined for some but not all values of a1, a2, ….an. Let </a:t>
            </a:r>
            <a:r>
              <a:rPr lang="en-US" b="1" dirty="0" smtClean="0">
                <a:latin typeface="Times New Roman" pitchFamily="18" charset="0"/>
                <a:cs typeface="Times New Roman" pitchFamily="18" charset="0"/>
              </a:rPr>
              <a:t>f</a:t>
            </a:r>
            <a:r>
              <a:rPr lang="en-US" dirty="0" smtClean="0">
                <a:latin typeface="Times New Roman" pitchFamily="18" charset="0"/>
                <a:cs typeface="Times New Roman" pitchFamily="18" charset="0"/>
              </a:rPr>
              <a:t>(a1, a2, …an) is a function and defined on function g(b1, b2, ….</a:t>
            </a:r>
            <a:r>
              <a:rPr lang="en-US" dirty="0" err="1" smtClean="0">
                <a:latin typeface="Times New Roman" pitchFamily="18" charset="0"/>
                <a:cs typeface="Times New Roman" pitchFamily="18" charset="0"/>
              </a:rPr>
              <a:t>bn</a:t>
            </a:r>
            <a:r>
              <a:rPr lang="en-US" dirty="0" smtClean="0">
                <a:latin typeface="Times New Roman" pitchFamily="18" charset="0"/>
                <a:cs typeface="Times New Roman" pitchFamily="18" charset="0"/>
              </a:rPr>
              <a:t>) then </a:t>
            </a:r>
            <a:r>
              <a:rPr lang="en-US" b="1" dirty="0" smtClean="0">
                <a:latin typeface="Times New Roman" pitchFamily="18" charset="0"/>
                <a:cs typeface="Times New Roman" pitchFamily="18" charset="0"/>
              </a:rPr>
              <a:t>f</a:t>
            </a:r>
            <a:r>
              <a:rPr lang="en-US" dirty="0" smtClean="0">
                <a:latin typeface="Times New Roman" pitchFamily="18" charset="0"/>
                <a:cs typeface="Times New Roman" pitchFamily="18" charset="0"/>
              </a:rPr>
              <a:t> is partial function if some element of f is assigned to almost one element of function </a:t>
            </a:r>
            <a:r>
              <a:rPr lang="en-US" b="1" dirty="0" smtClean="0">
                <a:latin typeface="Times New Roman" pitchFamily="18" charset="0"/>
                <a:cs typeface="Times New Roman" pitchFamily="18" charset="0"/>
              </a:rPr>
              <a:t>g</a:t>
            </a:r>
            <a:r>
              <a:rPr lang="en-US" dirty="0" smtClean="0">
                <a:latin typeface="Times New Roman" pitchFamily="18" charset="0"/>
                <a:cs typeface="Times New Roman" pitchFamily="18" charset="0"/>
              </a:rPr>
              <a:t>.</a:t>
            </a:r>
          </a:p>
          <a:p>
            <a:pPr algn="just" fontAlgn="base"/>
            <a:r>
              <a:rPr lang="en-US" dirty="0" smtClean="0">
                <a:latin typeface="Times New Roman" pitchFamily="18" charset="0"/>
                <a:cs typeface="Times New Roman" pitchFamily="18" charset="0"/>
              </a:rPr>
              <a:t>A partial function is recursive if it is an initial function over N, or it is obtained by applying recursion or composition or minimization on initial function N.</a:t>
            </a:r>
          </a:p>
          <a:p>
            <a:pPr algn="just" fontAlgn="base"/>
            <a:r>
              <a:rPr lang="en-US" dirty="0" smtClean="0">
                <a:latin typeface="Times New Roman" pitchFamily="18" charset="0"/>
                <a:cs typeface="Times New Roman" pitchFamily="18" charset="0"/>
              </a:rPr>
              <a:t>Subtraction of two positive integers is partial recursive function.</a:t>
            </a:r>
          </a:p>
          <a:p>
            <a:pPr algn="just" fontAlgn="base"/>
            <a:r>
              <a:rPr lang="en-US" dirty="0" smtClean="0">
                <a:latin typeface="Times New Roman" pitchFamily="18" charset="0"/>
                <a:cs typeface="Times New Roman" pitchFamily="18" charset="0"/>
              </a:rPr>
              <a:t>The </a:t>
            </a:r>
            <a:r>
              <a:rPr lang="en-US" dirty="0" err="1" smtClean="0">
                <a:latin typeface="Times New Roman" pitchFamily="18" charset="0"/>
                <a:cs typeface="Times New Roman" pitchFamily="18" charset="0"/>
              </a:rPr>
              <a:t>compositoin</a:t>
            </a:r>
            <a:r>
              <a:rPr lang="en-US" dirty="0" smtClean="0">
                <a:latin typeface="Times New Roman" pitchFamily="18" charset="0"/>
                <a:cs typeface="Times New Roman" pitchFamily="18" charset="0"/>
              </a:rPr>
              <a:t> of partial(total) functions yields a partial(total) function.</a:t>
            </a:r>
          </a:p>
          <a:p>
            <a:pPr algn="just" fontAlgn="base"/>
            <a:r>
              <a:rPr lang="en-US" dirty="0" smtClean="0">
                <a:latin typeface="Times New Roman" pitchFamily="18" charset="0"/>
                <a:cs typeface="Times New Roman" pitchFamily="18" charset="0"/>
              </a:rPr>
              <a:t>The minimization of a total recursive function is a partial recursive function.</a:t>
            </a:r>
          </a:p>
          <a:p>
            <a:pPr algn="just"/>
            <a:endParaRPr lang="en-US" dirty="0" smtClean="0">
              <a:latin typeface="Times New Roman" pitchFamily="18" charset="0"/>
              <a:cs typeface="Times New Roman" pitchFamily="18" charset="0"/>
            </a:endParaRPr>
          </a:p>
          <a:p>
            <a:pPr algn="just"/>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4953000"/>
          </a:xfrm>
        </p:spPr>
        <p:txBody>
          <a:bodyPr>
            <a:noAutofit/>
          </a:bodyPr>
          <a:lstStyle/>
          <a:p>
            <a:pPr>
              <a:buNone/>
            </a:pPr>
            <a:r>
              <a:rPr lang="en-US" sz="2800" b="1" dirty="0" smtClean="0">
                <a:solidFill>
                  <a:srgbClr val="C00000"/>
                </a:solidFill>
                <a:latin typeface="Times New Roman" pitchFamily="18" charset="0"/>
                <a:cs typeface="Times New Roman" pitchFamily="18" charset="0"/>
              </a:rPr>
              <a:t>Recursive Functions:</a:t>
            </a:r>
          </a:p>
          <a:p>
            <a:pPr algn="just">
              <a:buNone/>
            </a:pPr>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Recursive function is a class of functions those are </a:t>
            </a:r>
            <a:r>
              <a:rPr lang="en-US" sz="2800" dirty="0" err="1" smtClean="0">
                <a:latin typeface="Times New Roman" pitchFamily="18" charset="0"/>
                <a:cs typeface="Times New Roman" pitchFamily="18" charset="0"/>
              </a:rPr>
              <a:t>turing</a:t>
            </a:r>
            <a:r>
              <a:rPr lang="en-US" sz="2800" dirty="0" smtClean="0">
                <a:latin typeface="Times New Roman" pitchFamily="18" charset="0"/>
                <a:cs typeface="Times New Roman" pitchFamily="18" charset="0"/>
              </a:rPr>
              <a:t> computable. The theory of  recursive functions is just converse to Church’s Hypothesis. Recursive function theory begins with some very elementary functions that are intuitively effective. Then it provides a few methods for building more complicated functions from simpler functions. That means the computability of given function can be proved using the initial function and some building operations which are few in number.</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noAutofit/>
          </a:bodyPr>
          <a:lstStyle/>
          <a:p>
            <a:pPr algn="just">
              <a:buNone/>
            </a:pPr>
            <a:r>
              <a:rPr lang="en-US" sz="2200" b="1" dirty="0" smtClean="0">
                <a:latin typeface="Times New Roman" pitchFamily="18" charset="0"/>
                <a:cs typeface="Times New Roman" pitchFamily="18" charset="0"/>
              </a:rPr>
              <a:t>	Initial Function:</a:t>
            </a:r>
          </a:p>
          <a:p>
            <a:pPr algn="just">
              <a:buNone/>
            </a:pPr>
            <a:r>
              <a:rPr lang="en-US" sz="2200" dirty="0" smtClean="0">
                <a:latin typeface="Times New Roman" pitchFamily="18" charset="0"/>
                <a:cs typeface="Times New Roman" pitchFamily="18" charset="0"/>
              </a:rPr>
              <a:t>	The initial function are the elementary functions whose values are independent of their smaller arguments. The following functions comprise the class of recursive functions.</a:t>
            </a:r>
          </a:p>
          <a:p>
            <a:pPr lvl="1" algn="just"/>
            <a:r>
              <a:rPr lang="en-US" sz="2200" dirty="0" smtClean="0">
                <a:latin typeface="Times New Roman" pitchFamily="18" charset="0"/>
                <a:cs typeface="Times New Roman" pitchFamily="18" charset="0"/>
              </a:rPr>
              <a:t>The zero function : z(x) = 0</a:t>
            </a:r>
          </a:p>
          <a:p>
            <a:pPr lvl="1" algn="just"/>
            <a:r>
              <a:rPr lang="en-US" sz="2200" dirty="0" smtClean="0">
                <a:latin typeface="Times New Roman" pitchFamily="18" charset="0"/>
                <a:cs typeface="Times New Roman" pitchFamily="18" charset="0"/>
              </a:rPr>
              <a:t>The successor function : s(x) = successor of x ( roughly, “x+1”)</a:t>
            </a:r>
          </a:p>
          <a:p>
            <a:pPr lvl="1" algn="just"/>
            <a:r>
              <a:rPr lang="en-US" sz="2200" dirty="0" smtClean="0">
                <a:latin typeface="Times New Roman" pitchFamily="18" charset="0"/>
                <a:cs typeface="Times New Roman" pitchFamily="18" charset="0"/>
              </a:rPr>
              <a:t>The identity function : id(x) = x</a:t>
            </a:r>
          </a:p>
          <a:p>
            <a:pPr lvl="1" algn="just"/>
            <a:r>
              <a:rPr lang="en-US" sz="2200" dirty="0" smtClean="0">
                <a:latin typeface="Times New Roman" pitchFamily="18" charset="0"/>
                <a:cs typeface="Times New Roman" pitchFamily="18" charset="0"/>
              </a:rPr>
              <a:t>The </a:t>
            </a:r>
            <a:r>
              <a:rPr lang="en-US" sz="2200" dirty="0">
                <a:latin typeface="Times New Roman" pitchFamily="18" charset="0"/>
                <a:cs typeface="Times New Roman" pitchFamily="18" charset="0"/>
              </a:rPr>
              <a:t>z</a:t>
            </a:r>
            <a:r>
              <a:rPr lang="en-US" sz="2200" dirty="0" smtClean="0">
                <a:latin typeface="Times New Roman" pitchFamily="18" charset="0"/>
                <a:cs typeface="Times New Roman" pitchFamily="18" charset="0"/>
              </a:rPr>
              <a:t>ero functions returns zero regardless of its argument.</a:t>
            </a:r>
          </a:p>
          <a:p>
            <a:pPr lvl="1" algn="just"/>
            <a:r>
              <a:rPr lang="en-US" sz="2200" dirty="0" smtClean="0">
                <a:latin typeface="Times New Roman" pitchFamily="18" charset="0"/>
                <a:cs typeface="Times New Roman" pitchFamily="18" charset="0"/>
              </a:rPr>
              <a:t>The successor functions returns the successor of its argument. Since </a:t>
            </a:r>
            <a:r>
              <a:rPr lang="en-US" sz="2200" dirty="0" err="1" smtClean="0">
                <a:latin typeface="Times New Roman" pitchFamily="18" charset="0"/>
                <a:cs typeface="Times New Roman" pitchFamily="18" charset="0"/>
              </a:rPr>
              <a:t>successorship</a:t>
            </a:r>
            <a:r>
              <a:rPr lang="en-US" sz="2200" dirty="0" smtClean="0">
                <a:latin typeface="Times New Roman" pitchFamily="18" charset="0"/>
                <a:cs typeface="Times New Roman" pitchFamily="18" charset="0"/>
              </a:rPr>
              <a:t> is a more primitive notion.</a:t>
            </a:r>
          </a:p>
          <a:p>
            <a:pPr lvl="1" algn="just"/>
            <a:r>
              <a:rPr lang="en-US" sz="2200" dirty="0" smtClean="0">
                <a:latin typeface="Times New Roman" pitchFamily="18" charset="0"/>
                <a:cs typeface="Times New Roman" pitchFamily="18" charset="0"/>
              </a:rPr>
              <a:t>The zero and successor functions take only one argument each. But the identity functions is designed to take any number of arguments. When it takes one argument (as above) it returns its argument as its value. When it takes more than one argument, it returns one of them. That means,</a:t>
            </a:r>
          </a:p>
          <a:p>
            <a:pPr lvl="3" algn="just">
              <a:buNone/>
            </a:pPr>
            <a:r>
              <a:rPr lang="en-US" sz="2200" dirty="0" smtClean="0">
                <a:latin typeface="Times New Roman" pitchFamily="18" charset="0"/>
                <a:cs typeface="Times New Roman" pitchFamily="18" charset="0"/>
              </a:rPr>
              <a:t>	id(x , y) = x</a:t>
            </a:r>
          </a:p>
          <a:p>
            <a:pPr lvl="3" algn="just">
              <a:buNone/>
            </a:pPr>
            <a:r>
              <a:rPr lang="en-US" sz="2200" dirty="0" smtClean="0">
                <a:latin typeface="Times New Roman" pitchFamily="18" charset="0"/>
                <a:cs typeface="Times New Roman" pitchFamily="18" charset="0"/>
              </a:rPr>
              <a:t>	id(x , y) = y</a:t>
            </a:r>
          </a:p>
          <a:p>
            <a:pPr lvl="1" algn="just"/>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096000"/>
          </a:xfrm>
        </p:spPr>
        <p:txBody>
          <a:bodyPr>
            <a:noAutofit/>
          </a:bodyPr>
          <a:lstStyle/>
          <a:p>
            <a:pPr algn="just">
              <a:buNone/>
            </a:pPr>
            <a:r>
              <a:rPr lang="en-US" sz="2000" b="1" dirty="0" smtClean="0">
                <a:latin typeface="Times New Roman" pitchFamily="18" charset="0"/>
                <a:cs typeface="Times New Roman" pitchFamily="18" charset="0"/>
              </a:rPr>
              <a:t>	Building Operations:</a:t>
            </a:r>
          </a:p>
          <a:p>
            <a:pPr algn="just">
              <a:buNone/>
            </a:pPr>
            <a:r>
              <a:rPr lang="en-US" sz="2000" dirty="0" smtClean="0">
                <a:latin typeface="Times New Roman" pitchFamily="18" charset="0"/>
                <a:cs typeface="Times New Roman" pitchFamily="18" charset="0"/>
              </a:rPr>
              <a:t>	We will build more complex functions from the initial set by using only three methods that are,</a:t>
            </a:r>
          </a:p>
          <a:p>
            <a:pPr algn="just">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1. Composition</a:t>
            </a:r>
          </a:p>
          <a:p>
            <a:pPr algn="just">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2. Primitive Recursion</a:t>
            </a:r>
          </a:p>
          <a:p>
            <a:pPr algn="just">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3. Minimization</a:t>
            </a:r>
          </a:p>
          <a:p>
            <a:pPr algn="just">
              <a:buNone/>
            </a:pPr>
            <a:r>
              <a:rPr lang="en-US" sz="2000" dirty="0" smtClean="0">
                <a:latin typeface="Times New Roman" pitchFamily="18" charset="0"/>
                <a:cs typeface="Times New Roman" pitchFamily="18" charset="0"/>
              </a:rPr>
              <a:t>	</a:t>
            </a:r>
            <a:r>
              <a:rPr lang="en-US" sz="2000" u="sng" dirty="0" smtClean="0">
                <a:latin typeface="Times New Roman" pitchFamily="18" charset="0"/>
                <a:cs typeface="Times New Roman" pitchFamily="18" charset="0"/>
              </a:rPr>
              <a:t>1. Composition:</a:t>
            </a:r>
          </a:p>
          <a:p>
            <a:pPr lvl="2" algn="just">
              <a:buNone/>
            </a:pPr>
            <a:r>
              <a:rPr lang="en-US" sz="2000" dirty="0" smtClean="0">
                <a:latin typeface="Times New Roman" pitchFamily="18" charset="0"/>
                <a:cs typeface="Times New Roman" pitchFamily="18" charset="0"/>
              </a:rPr>
              <a:t>We will start with the successor function,</a:t>
            </a:r>
          </a:p>
          <a:p>
            <a:pPr lvl="2" algn="just">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s(x) = x+1</a:t>
            </a:r>
          </a:p>
          <a:p>
            <a:pPr marL="914400" lvl="2" indent="0" algn="just">
              <a:buNone/>
            </a:pPr>
            <a:r>
              <a:rPr lang="en-US" sz="2000" dirty="0" smtClean="0">
                <a:latin typeface="Times New Roman" pitchFamily="18" charset="0"/>
                <a:cs typeface="Times New Roman" pitchFamily="18" charset="0"/>
              </a:rPr>
              <a:t>Then we may replace its argument x with a function. If we replace the argument x, with the zero function.</a:t>
            </a:r>
          </a:p>
          <a:p>
            <a:pPr marL="914400" lvl="2" indent="0" algn="just">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z(x)</a:t>
            </a:r>
          </a:p>
          <a:p>
            <a:pPr marL="914400" lvl="2" indent="0" algn="just">
              <a:buNone/>
            </a:pPr>
            <a:r>
              <a:rPr lang="en-US" sz="2000" dirty="0" smtClean="0">
                <a:latin typeface="Times New Roman" pitchFamily="18" charset="0"/>
                <a:cs typeface="Times New Roman" pitchFamily="18" charset="0"/>
              </a:rPr>
              <a:t>then the result is the successor of zero,</a:t>
            </a:r>
          </a:p>
          <a:p>
            <a:pPr marL="914400" lvl="2" indent="0" algn="just">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s(z(x)) = 1</a:t>
            </a:r>
          </a:p>
          <a:p>
            <a:pPr marL="914400" lvl="2" indent="0" algn="just">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s(s(z(x))) = 2  and so on.</a:t>
            </a:r>
          </a:p>
          <a:p>
            <a:pPr marL="0" lvl="2" indent="0" algn="just">
              <a:buNone/>
            </a:pPr>
            <a:r>
              <a:rPr lang="en-US" sz="2000" dirty="0" smtClean="0">
                <a:latin typeface="Times New Roman" pitchFamily="18" charset="0"/>
                <a:cs typeface="Times New Roman" pitchFamily="18" charset="0"/>
              </a:rPr>
              <a:t>In this way, with the help off the initial functions we can describe the natural numbers. The building operations is called “composition”. It should be clear that when composition is applied to computable functions, only computable functions will result.</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6019800"/>
          </a:xfrm>
        </p:spPr>
        <p:txBody>
          <a:bodyPr>
            <a:normAutofit/>
          </a:bodyPr>
          <a:lstStyle/>
          <a:p>
            <a:pPr indent="0">
              <a:buNone/>
            </a:pPr>
            <a:r>
              <a:rPr lang="en-US" sz="2400" u="sng" dirty="0" smtClean="0">
                <a:latin typeface="Times New Roman" pitchFamily="18" charset="0"/>
                <a:cs typeface="Times New Roman" pitchFamily="18" charset="0"/>
              </a:rPr>
              <a:t>2. Primitive Recursion</a:t>
            </a:r>
          </a:p>
          <a:p>
            <a:pPr indent="0" algn="just">
              <a:buNone/>
            </a:pPr>
            <a:r>
              <a:rPr lang="en-US" sz="2400" dirty="0" smtClean="0">
                <a:latin typeface="Times New Roman" pitchFamily="18" charset="0"/>
                <a:cs typeface="Times New Roman" pitchFamily="18" charset="0"/>
              </a:rPr>
              <a:t>The second building operation is called primitive recursion. Primitive recursion is a method of defining new functions from old function. The function h is defined through functions f and g by primitive recursion when</a:t>
            </a:r>
          </a:p>
          <a:p>
            <a:pPr indent="0"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h(x,0) = f(x)</a:t>
            </a:r>
          </a:p>
          <a:p>
            <a:pPr indent="0"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h(x , s(y)) = g(x, h(x, y))</a:t>
            </a:r>
          </a:p>
          <a:p>
            <a:pPr indent="0" algn="just">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where f and g are known computable functions. There are 2 equations. When </a:t>
            </a:r>
            <a:r>
              <a:rPr lang="en-US" sz="2400" dirty="0" err="1" smtClean="0">
                <a:latin typeface="Times New Roman" pitchFamily="18" charset="0"/>
                <a:cs typeface="Times New Roman" pitchFamily="18" charset="0"/>
              </a:rPr>
              <a:t>h’s</a:t>
            </a:r>
            <a:r>
              <a:rPr lang="en-US" sz="2400" dirty="0" smtClean="0">
                <a:latin typeface="Times New Roman" pitchFamily="18" charset="0"/>
                <a:cs typeface="Times New Roman" pitchFamily="18" charset="0"/>
              </a:rPr>
              <a:t> second argument is zero, the first equation applies; when it is not zero, we use the second. Use of successor function in second equation enforces the condition that the argument be greater than zero. Hence, the first equation applies in the minimal case and the second applied in every other case.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532</TotalTime>
  <Words>727</Words>
  <Application>Microsoft Office PowerPoint</Application>
  <PresentationFormat>On-screen Show (4:3)</PresentationFormat>
  <Paragraphs>215</Paragraphs>
  <Slides>49</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49</vt:i4>
      </vt:variant>
    </vt:vector>
  </HeadingPairs>
  <TitlesOfParts>
    <vt:vector size="51" baseType="lpstr">
      <vt:lpstr>Office Theme</vt:lpstr>
      <vt:lpstr>Bitmap Image</vt:lpstr>
      <vt:lpstr>THEORY  OF  COMPUTATION</vt:lpstr>
      <vt:lpstr>Slide 2</vt:lpstr>
      <vt:lpstr>PRIMITIVE RECURSIVE FUNCTIONS</vt:lpstr>
      <vt:lpstr>Slide 4</vt:lpstr>
      <vt:lpstr>Slide 5</vt:lpstr>
      <vt:lpstr>Slide 6</vt:lpstr>
      <vt:lpstr>Slide 7</vt:lpstr>
      <vt:lpstr>Slide 8</vt:lpstr>
      <vt:lpstr>Slide 9</vt:lpstr>
      <vt:lpstr>Slide 10</vt:lpstr>
      <vt:lpstr>Slide 11</vt:lpstr>
      <vt:lpstr>Slide 12</vt:lpstr>
      <vt:lpstr>Slide 13</vt:lpstr>
      <vt:lpstr>Slide 14</vt:lpstr>
      <vt:lpstr>RECURSIVE &amp; RECURSIVELY ENUMERABLE LANGUAGES</vt:lpstr>
      <vt:lpstr>Slide 16</vt:lpstr>
      <vt:lpstr>Slide 17</vt:lpstr>
      <vt:lpstr>Slide 18</vt:lpstr>
      <vt:lpstr>Slide 19</vt:lpstr>
      <vt:lpstr>Slide 20</vt:lpstr>
      <vt:lpstr>Slide 21</vt:lpstr>
      <vt:lpstr>Slide 22</vt:lpstr>
      <vt:lpstr>TRACTABLE &amp; INTRACTABLE PROBLEMS</vt:lpstr>
      <vt:lpstr>Slide 24</vt:lpstr>
      <vt:lpstr>Slide 25</vt:lpstr>
      <vt:lpstr>Slide 26</vt:lpstr>
      <vt:lpstr>Slide 27</vt:lpstr>
      <vt:lpstr>Slide 28</vt:lpstr>
      <vt:lpstr>Slide 29</vt:lpstr>
      <vt:lpstr>Slide 30</vt:lpstr>
      <vt:lpstr>Slide 31</vt:lpstr>
      <vt:lpstr>UNIVERSAL TURING MACHINE</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THEORY  OF  COMPUTATION</dc:title>
  <dc:creator>user</dc:creator>
  <cp:lastModifiedBy>user</cp:lastModifiedBy>
  <cp:revision>229</cp:revision>
  <dcterms:created xsi:type="dcterms:W3CDTF">2020-07-29T10:27:04Z</dcterms:created>
  <dcterms:modified xsi:type="dcterms:W3CDTF">2020-12-01T08:28:44Z</dcterms:modified>
</cp:coreProperties>
</file>