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9" r:id="rId3"/>
    <p:sldId id="260" r:id="rId4"/>
    <p:sldId id="263" r:id="rId5"/>
    <p:sldId id="268" r:id="rId6"/>
    <p:sldId id="262" r:id="rId7"/>
    <p:sldId id="264" r:id="rId8"/>
    <p:sldId id="265" r:id="rId9"/>
    <p:sldId id="266" r:id="rId10"/>
    <p:sldId id="267" r:id="rId11"/>
    <p:sldId id="269" r:id="rId12"/>
    <p:sldId id="298" r:id="rId13"/>
    <p:sldId id="299" r:id="rId14"/>
    <p:sldId id="282" r:id="rId15"/>
    <p:sldId id="270" r:id="rId16"/>
    <p:sldId id="271" r:id="rId17"/>
    <p:sldId id="272" r:id="rId18"/>
    <p:sldId id="273" r:id="rId19"/>
    <p:sldId id="274" r:id="rId20"/>
    <p:sldId id="283" r:id="rId21"/>
    <p:sldId id="275" r:id="rId22"/>
    <p:sldId id="276" r:id="rId23"/>
    <p:sldId id="277" r:id="rId24"/>
    <p:sldId id="278" r:id="rId25"/>
    <p:sldId id="279" r:id="rId26"/>
    <p:sldId id="280" r:id="rId27"/>
    <p:sldId id="261"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301" r:id="rId42"/>
    <p:sldId id="302" r:id="rId43"/>
    <p:sldId id="303" r:id="rId44"/>
    <p:sldId id="297" r:id="rId45"/>
    <p:sldId id="304" r:id="rId46"/>
    <p:sldId id="305" r:id="rId47"/>
    <p:sldId id="306"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872" y="-3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577F4E-B76A-4E00-A1F6-7A95D5B505C4}" type="datetimeFigureOut">
              <a:rPr lang="en-US" smtClean="0"/>
              <a:pPr/>
              <a:t>9/16/2020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BA13B1-CA01-48B6-9E45-C9757D3CFA5F}"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0BA13B1-CA01-48B6-9E45-C9757D3CFA5F}" type="slidenum">
              <a:rPr lang="en-US" smtClean="0"/>
              <a:pPr/>
              <a:t>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0BA13B1-CA01-48B6-9E45-C9757D3CFA5F}"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AC8F6-0F00-489A-BCA7-7DCE48E46CC2}" type="datetimeFigureOut">
              <a:rPr lang="en-US" smtClean="0"/>
              <a:pPr/>
              <a:t>9/16/2020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1CF39D-9DA7-4627-96F3-9AD606BBE91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0AC8F6-0F00-489A-BCA7-7DCE48E46CC2}" type="datetimeFigureOut">
              <a:rPr lang="en-US" smtClean="0"/>
              <a:pPr/>
              <a:t>9/16/2020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1CF39D-9DA7-4627-96F3-9AD606BBE91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671733" y="1075348"/>
            <a:ext cx="7772400" cy="1470025"/>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0070C0"/>
                </a:solidFill>
                <a:effectLst/>
                <a:uLnTx/>
                <a:uFillTx/>
                <a:latin typeface="+mn-lt"/>
                <a:ea typeface="+mn-ea"/>
                <a:cs typeface="+mn-cs"/>
              </a:rPr>
              <a:t>THEORY  OF  COMPUTATION</a:t>
            </a:r>
            <a:endParaRPr kumimoji="0" lang="en-US" sz="4400" b="0" i="0" u="none" strike="noStrike" kern="1200" cap="none" spc="0" normalizeH="0" baseline="0" noProof="0" dirty="0">
              <a:ln>
                <a:noFill/>
              </a:ln>
              <a:solidFill>
                <a:srgbClr val="0070C0"/>
              </a:solidFill>
              <a:effectLst/>
              <a:uLnTx/>
              <a:uFillTx/>
              <a:latin typeface="+mn-lt"/>
              <a:ea typeface="+mn-ea"/>
              <a:cs typeface="+mn-cs"/>
            </a:endParaRPr>
          </a:p>
        </p:txBody>
      </p:sp>
      <p:sp>
        <p:nvSpPr>
          <p:cNvPr id="5" name="Subtitle 4"/>
          <p:cNvSpPr>
            <a:spLocks noGrp="1"/>
          </p:cNvSpPr>
          <p:nvPr>
            <p:ph type="subTitle" idx="1"/>
          </p:nvPr>
        </p:nvSpPr>
        <p:spPr>
          <a:xfrm>
            <a:off x="703386" y="3070272"/>
            <a:ext cx="7272996" cy="3035105"/>
          </a:xfrm>
        </p:spPr>
        <p:txBody>
          <a:bodyPr>
            <a:normAutofit/>
          </a:bodyPr>
          <a:lstStyle/>
          <a:p>
            <a:r>
              <a:rPr lang="en-US" dirty="0" smtClean="0">
                <a:solidFill>
                  <a:srgbClr val="C00000"/>
                </a:solidFill>
              </a:rPr>
              <a:t>Module III</a:t>
            </a:r>
          </a:p>
          <a:p>
            <a:r>
              <a:rPr lang="en-IN" b="1" dirty="0" smtClean="0">
                <a:solidFill>
                  <a:srgbClr val="C00000"/>
                </a:solidFill>
              </a:rPr>
              <a:t>PUSHDOWN AUTOMATA</a:t>
            </a:r>
          </a:p>
          <a:p>
            <a:endParaRPr lang="en-IN" b="1" dirty="0"/>
          </a:p>
          <a:p>
            <a:pPr lvl="7"/>
            <a:r>
              <a:rPr lang="en-IN" b="1" dirty="0" smtClean="0"/>
              <a:t>                                        Mrs. B.Ranjani</a:t>
            </a:r>
          </a:p>
          <a:p>
            <a:pPr lvl="7"/>
            <a:r>
              <a:rPr lang="en-IN" b="1" dirty="0" smtClean="0"/>
              <a:t>                           AP /CSE</a:t>
            </a:r>
          </a:p>
          <a:p>
            <a:pPr lvl="7"/>
            <a:r>
              <a:rPr lang="en-IN" b="1" dirty="0" smtClean="0"/>
              <a:t>                           EGSPEC         </a:t>
            </a:r>
          </a:p>
          <a:p>
            <a:endParaRPr lang="en-IN" b="1" dirty="0"/>
          </a:p>
          <a:p>
            <a:endParaRPr lang="en-IN" b="1" dirty="0" smtClean="0"/>
          </a:p>
          <a:p>
            <a:endParaRPr lang="en-IN" b="1" dirty="0"/>
          </a:p>
          <a:p>
            <a:endParaRPr lang="en-IN" b="1" dirty="0" smtClean="0"/>
          </a:p>
          <a:p>
            <a:endParaRPr lang="en-IN" b="1"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Autofit/>
          </a:bodyPr>
          <a:lstStyle/>
          <a:p>
            <a:pPr algn="just">
              <a:buNone/>
            </a:pPr>
            <a:r>
              <a:rPr lang="en-US" sz="2400" b="1" dirty="0" smtClean="0">
                <a:latin typeface="Times New Roman" pitchFamily="18" charset="0"/>
                <a:cs typeface="Times New Roman" pitchFamily="18" charset="0"/>
              </a:rPr>
              <a:t>Acceptance by PDA</a:t>
            </a:r>
          </a:p>
          <a:p>
            <a:pPr algn="just">
              <a:buNone/>
            </a:pPr>
            <a:r>
              <a:rPr lang="en-US" sz="2000" dirty="0" smtClean="0">
                <a:latin typeface="Times New Roman" pitchFamily="18" charset="0"/>
                <a:cs typeface="Times New Roman" pitchFamily="18" charset="0"/>
              </a:rPr>
              <a:t>There </a:t>
            </a:r>
            <a:r>
              <a:rPr lang="en-US" sz="2000" dirty="0">
                <a:latin typeface="Times New Roman" pitchFamily="18" charset="0"/>
                <a:cs typeface="Times New Roman" pitchFamily="18" charset="0"/>
              </a:rPr>
              <a:t>are two different ways to define PDA acceptability.</a:t>
            </a:r>
          </a:p>
          <a:p>
            <a:pPr lvl="1" algn="just">
              <a:buFont typeface="Courier New" pitchFamily="49" charset="0"/>
              <a:buChar char="o"/>
            </a:pPr>
            <a:r>
              <a:rPr lang="en-US" sz="2000" b="1" u="sng" dirty="0" smtClean="0">
                <a:latin typeface="Times New Roman" pitchFamily="18" charset="0"/>
                <a:cs typeface="Times New Roman" pitchFamily="18" charset="0"/>
              </a:rPr>
              <a:t>Acceptance by Final State</a:t>
            </a:r>
            <a:endParaRPr lang="en-US" sz="2000" b="1" u="sng" dirty="0">
              <a:latin typeface="Times New Roman" pitchFamily="18" charset="0"/>
              <a:cs typeface="Times New Roman" pitchFamily="18" charset="0"/>
            </a:endParaRPr>
          </a:p>
          <a:p>
            <a:pPr lvl="2" algn="just"/>
            <a:r>
              <a:rPr lang="en-US" sz="2000" dirty="0">
                <a:latin typeface="Times New Roman" pitchFamily="18" charset="0"/>
                <a:cs typeface="Times New Roman" pitchFamily="18" charset="0"/>
              </a:rPr>
              <a:t>In final state acceptability, a PDA accepts a string when, after reading the entire string, the PDA is in a final state. From the starting state, we can make moves that end up in a final state with any stack values. The stack values are irrelevant as long as we end up in a final </a:t>
            </a:r>
            <a:r>
              <a:rPr lang="en-US" sz="2000" dirty="0" smtClean="0">
                <a:latin typeface="Times New Roman" pitchFamily="18" charset="0"/>
                <a:cs typeface="Times New Roman" pitchFamily="18" charset="0"/>
              </a:rPr>
              <a:t>state.</a:t>
            </a:r>
          </a:p>
          <a:p>
            <a:pPr lvl="2" algn="just"/>
            <a:r>
              <a:rPr lang="en-US" sz="2000" dirty="0" smtClean="0">
                <a:latin typeface="Times New Roman" pitchFamily="18" charset="0"/>
                <a:cs typeface="Times New Roman" pitchFamily="18" charset="0"/>
              </a:rPr>
              <a:t>For </a:t>
            </a:r>
            <a:r>
              <a:rPr lang="en-US" sz="2000" dirty="0">
                <a:latin typeface="Times New Roman" pitchFamily="18" charset="0"/>
                <a:cs typeface="Times New Roman" pitchFamily="18" charset="0"/>
              </a:rPr>
              <a:t>a PDA (Q, </a:t>
            </a:r>
            <a:r>
              <a:rPr lang="el-GR" sz="2000" dirty="0" smtClean="0">
                <a:latin typeface="Times New Roman" pitchFamily="18" charset="0"/>
                <a:cs typeface="Times New Roman" pitchFamily="18" charset="0"/>
              </a:rPr>
              <a:t>Σ</a:t>
            </a:r>
            <a:r>
              <a:rPr lang="en-US" sz="2000" dirty="0" smtClean="0">
                <a:latin typeface="Times New Roman" pitchFamily="18" charset="0"/>
                <a:cs typeface="Times New Roman" pitchFamily="18" charset="0"/>
              </a:rPr>
              <a:t>, </a:t>
            </a:r>
            <a:r>
              <a:rPr lang="az-Cyrl-AZ" sz="2000" dirty="0" smtClean="0">
                <a:latin typeface="Times New Roman" pitchFamily="18" charset="0"/>
                <a:cs typeface="Times New Roman" pitchFamily="18" charset="0"/>
              </a:rPr>
              <a:t>Г</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δ, q</a:t>
            </a:r>
            <a:r>
              <a:rPr lang="en-US" sz="2000" baseline="-25000" dirty="0">
                <a:latin typeface="Times New Roman" pitchFamily="18" charset="0"/>
                <a:cs typeface="Times New Roman" pitchFamily="18" charset="0"/>
              </a:rPr>
              <a:t>0</a:t>
            </a:r>
            <a:r>
              <a:rPr lang="en-US" sz="2000" dirty="0">
                <a:latin typeface="Times New Roman" pitchFamily="18" charset="0"/>
                <a:cs typeface="Times New Roman" pitchFamily="18" charset="0"/>
              </a:rPr>
              <a:t>, I, F), the language accepted by the set of final states F is </a:t>
            </a:r>
            <a:r>
              <a:rPr lang="en-US" sz="2000" dirty="0" smtClean="0">
                <a:latin typeface="Times New Roman" pitchFamily="18" charset="0"/>
                <a:cs typeface="Times New Roman" pitchFamily="18" charset="0"/>
              </a:rPr>
              <a:t>−</a:t>
            </a:r>
          </a:p>
          <a:p>
            <a:pPr lvl="2" algn="just">
              <a:buNone/>
            </a:pPr>
            <a:r>
              <a:rPr lang="en-US" sz="2000" dirty="0" smtClean="0">
                <a:latin typeface="Times New Roman" pitchFamily="18" charset="0"/>
                <a:cs typeface="Times New Roman" pitchFamily="18" charset="0"/>
              </a:rPr>
              <a:t>		L(PDA</a:t>
            </a:r>
            <a:r>
              <a:rPr lang="en-US" sz="2000" dirty="0">
                <a:latin typeface="Times New Roman" pitchFamily="18" charset="0"/>
                <a:cs typeface="Times New Roman" pitchFamily="18" charset="0"/>
              </a:rPr>
              <a:t>) = {w | (q</a:t>
            </a:r>
            <a:r>
              <a:rPr lang="en-US" sz="2000" baseline="-25000" dirty="0">
                <a:latin typeface="Times New Roman" pitchFamily="18" charset="0"/>
                <a:cs typeface="Times New Roman" pitchFamily="18" charset="0"/>
              </a:rPr>
              <a:t>0</a:t>
            </a:r>
            <a:r>
              <a:rPr lang="en-US" sz="2000" dirty="0">
                <a:latin typeface="Times New Roman" pitchFamily="18" charset="0"/>
                <a:cs typeface="Times New Roman" pitchFamily="18" charset="0"/>
              </a:rPr>
              <a:t>, w, I) ⊢* (q, ε, x), q ∈ </a:t>
            </a:r>
            <a:r>
              <a:rPr lang="en-US" sz="2000" dirty="0" smtClean="0">
                <a:latin typeface="Times New Roman" pitchFamily="18" charset="0"/>
                <a:cs typeface="Times New Roman" pitchFamily="18" charset="0"/>
              </a:rPr>
              <a:t>F} for </a:t>
            </a:r>
            <a:r>
              <a:rPr lang="en-US" sz="2000" dirty="0">
                <a:latin typeface="Times New Roman" pitchFamily="18" charset="0"/>
                <a:cs typeface="Times New Roman" pitchFamily="18" charset="0"/>
              </a:rPr>
              <a:t>any input stack string </a:t>
            </a:r>
            <a:r>
              <a:rPr lang="en-US" sz="2000" b="1" dirty="0">
                <a:latin typeface="Times New Roman" pitchFamily="18" charset="0"/>
                <a:cs typeface="Times New Roman" pitchFamily="18" charset="0"/>
              </a:rPr>
              <a:t>x</a:t>
            </a:r>
            <a:r>
              <a:rPr lang="en-US" sz="2000" dirty="0">
                <a:latin typeface="Times New Roman" pitchFamily="18" charset="0"/>
                <a:cs typeface="Times New Roman" pitchFamily="18" charset="0"/>
              </a:rPr>
              <a:t>.</a:t>
            </a:r>
          </a:p>
          <a:p>
            <a:pPr lvl="1" algn="just">
              <a:buFont typeface="Courier New" pitchFamily="49" charset="0"/>
              <a:buChar char="o"/>
            </a:pPr>
            <a:r>
              <a:rPr lang="en-US" sz="2000" b="1" u="sng" dirty="0" smtClean="0">
                <a:latin typeface="Times New Roman" pitchFamily="18" charset="0"/>
                <a:cs typeface="Times New Roman" pitchFamily="18" charset="0"/>
              </a:rPr>
              <a:t>Acceptance by Empty Stack</a:t>
            </a:r>
          </a:p>
          <a:p>
            <a:pPr lvl="2" algn="just"/>
            <a:r>
              <a:rPr lang="en-US" sz="2000" dirty="0" smtClean="0">
                <a:latin typeface="Times New Roman" pitchFamily="18" charset="0"/>
                <a:cs typeface="Times New Roman" pitchFamily="18" charset="0"/>
              </a:rPr>
              <a:t>In empty stack acceptability, </a:t>
            </a:r>
            <a:r>
              <a:rPr lang="en-US" sz="2000" dirty="0">
                <a:latin typeface="Times New Roman" pitchFamily="18" charset="0"/>
                <a:cs typeface="Times New Roman" pitchFamily="18" charset="0"/>
              </a:rPr>
              <a:t>a PDA accepts a string when, after reading the entire string, the PDA has emptied its stack.</a:t>
            </a:r>
          </a:p>
          <a:p>
            <a:pPr lvl="2" algn="just"/>
            <a:r>
              <a:rPr lang="en-US" sz="2000" dirty="0">
                <a:latin typeface="Times New Roman" pitchFamily="18" charset="0"/>
                <a:cs typeface="Times New Roman" pitchFamily="18" charset="0"/>
              </a:rPr>
              <a:t>For a PDA (Q, </a:t>
            </a:r>
            <a:r>
              <a:rPr lang="el-GR" sz="2000" dirty="0" smtClean="0">
                <a:latin typeface="Times New Roman" pitchFamily="18" charset="0"/>
                <a:cs typeface="Times New Roman" pitchFamily="18" charset="0"/>
              </a:rPr>
              <a:t>Σ</a:t>
            </a:r>
            <a:r>
              <a:rPr lang="en-US" sz="2000" dirty="0" smtClean="0">
                <a:latin typeface="Times New Roman" pitchFamily="18" charset="0"/>
                <a:cs typeface="Times New Roman" pitchFamily="18" charset="0"/>
              </a:rPr>
              <a:t>, </a:t>
            </a:r>
            <a:r>
              <a:rPr lang="az-Cyrl-AZ" sz="2000" dirty="0" smtClean="0">
                <a:latin typeface="Times New Roman" pitchFamily="18" charset="0"/>
                <a:cs typeface="Times New Roman" pitchFamily="18" charset="0"/>
              </a:rPr>
              <a:t>Г</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δ, q</a:t>
            </a:r>
            <a:r>
              <a:rPr lang="en-US" sz="2000" baseline="-25000" dirty="0">
                <a:latin typeface="Times New Roman" pitchFamily="18" charset="0"/>
                <a:cs typeface="Times New Roman" pitchFamily="18" charset="0"/>
              </a:rPr>
              <a:t>0</a:t>
            </a:r>
            <a:r>
              <a:rPr lang="en-US" sz="2000" dirty="0">
                <a:latin typeface="Times New Roman" pitchFamily="18" charset="0"/>
                <a:cs typeface="Times New Roman" pitchFamily="18" charset="0"/>
              </a:rPr>
              <a:t>, I, F), the language accepted by the empty stack is −</a:t>
            </a:r>
          </a:p>
          <a:p>
            <a:pPr lvl="2" algn="just">
              <a:buNone/>
            </a:pPr>
            <a:r>
              <a:rPr lang="en-US" sz="2000" dirty="0" smtClean="0">
                <a:latin typeface="Times New Roman" pitchFamily="18" charset="0"/>
                <a:cs typeface="Times New Roman" pitchFamily="18" charset="0"/>
              </a:rPr>
              <a:t>		L(PDA</a:t>
            </a:r>
            <a:r>
              <a:rPr lang="en-US" sz="2000" dirty="0">
                <a:latin typeface="Times New Roman" pitchFamily="18" charset="0"/>
                <a:cs typeface="Times New Roman" pitchFamily="18" charset="0"/>
              </a:rPr>
              <a:t>) = {w | (q</a:t>
            </a:r>
            <a:r>
              <a:rPr lang="en-US" sz="2000" baseline="-25000" dirty="0">
                <a:latin typeface="Times New Roman" pitchFamily="18" charset="0"/>
                <a:cs typeface="Times New Roman" pitchFamily="18" charset="0"/>
              </a:rPr>
              <a:t>0</a:t>
            </a:r>
            <a:r>
              <a:rPr lang="en-US" sz="2000" dirty="0">
                <a:latin typeface="Times New Roman" pitchFamily="18" charset="0"/>
                <a:cs typeface="Times New Roman" pitchFamily="18" charset="0"/>
              </a:rPr>
              <a:t>, w, I) ⊢* (q, ε, ε), q ∈ Q}</a:t>
            </a:r>
          </a:p>
          <a:p>
            <a:pPr algn="just"/>
            <a:endParaRPr lang="en-US" sz="20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85800"/>
            <a:ext cx="8077200" cy="3785652"/>
          </a:xfrm>
          <a:prstGeom prst="rect">
            <a:avLst/>
          </a:prstGeom>
        </p:spPr>
        <p:txBody>
          <a:bodyPr wrap="square">
            <a:spAutoFit/>
          </a:bodyPr>
          <a:lstStyle/>
          <a:p>
            <a:pPr algn="just"/>
            <a:r>
              <a:rPr lang="en-US" sz="2400" b="1" dirty="0">
                <a:latin typeface="Times New Roman" pitchFamily="18" charset="0"/>
                <a:cs typeface="Times New Roman" pitchFamily="18" charset="0"/>
              </a:rPr>
              <a:t>Equivalence of Acceptance by Final State and Empty </a:t>
            </a:r>
            <a:r>
              <a:rPr lang="en-US" sz="2400" b="1" dirty="0" smtClean="0">
                <a:latin typeface="Times New Roman" pitchFamily="18" charset="0"/>
                <a:cs typeface="Times New Roman" pitchFamily="18" charset="0"/>
              </a:rPr>
              <a:t>Stack</a:t>
            </a:r>
          </a:p>
          <a:p>
            <a:pPr algn="just"/>
            <a:endParaRPr lang="en-US" sz="2400" b="1" dirty="0">
              <a:latin typeface="Times New Roman" pitchFamily="18" charset="0"/>
              <a:cs typeface="Times New Roman" pitchFamily="18" charset="0"/>
            </a:endParaRPr>
          </a:p>
          <a:p>
            <a:pPr lvl="1" algn="just">
              <a:buFont typeface="Courier New" pitchFamily="49" charset="0"/>
              <a:buChar char="o"/>
            </a:pPr>
            <a:r>
              <a:rPr lang="en-US" sz="2400" dirty="0" smtClean="0">
                <a:latin typeface="Times New Roman" pitchFamily="18" charset="0"/>
                <a:cs typeface="Times New Roman" pitchFamily="18" charset="0"/>
              </a:rPr>
              <a:t>   If </a:t>
            </a:r>
            <a:r>
              <a:rPr lang="en-US" sz="2400" dirty="0">
                <a:latin typeface="Times New Roman" pitchFamily="18" charset="0"/>
                <a:cs typeface="Times New Roman" pitchFamily="18" charset="0"/>
              </a:rPr>
              <a:t>L = N(P1) for some PDA P1, then there is a PDA P2 such that L = L(P2). That means the language accepted by empty stack PDA will also be accepted by final state </a:t>
            </a:r>
            <a:r>
              <a:rPr lang="en-US" sz="2400" dirty="0" smtClean="0">
                <a:latin typeface="Times New Roman" pitchFamily="18" charset="0"/>
                <a:cs typeface="Times New Roman" pitchFamily="18" charset="0"/>
              </a:rPr>
              <a:t>PDA.</a:t>
            </a:r>
          </a:p>
          <a:p>
            <a:pPr lvl="1" algn="just">
              <a:buFont typeface="Courier New" pitchFamily="49" charset="0"/>
              <a:buChar char="o"/>
            </a:pPr>
            <a:endParaRPr lang="en-US" sz="2400" dirty="0" smtClean="0">
              <a:latin typeface="Times New Roman" pitchFamily="18" charset="0"/>
              <a:cs typeface="Times New Roman" pitchFamily="18" charset="0"/>
            </a:endParaRPr>
          </a:p>
          <a:p>
            <a:pPr lvl="1" algn="just">
              <a:buFont typeface="Courier New" pitchFamily="49" charset="0"/>
              <a:buChar char="o"/>
            </a:pPr>
            <a:r>
              <a:rPr lang="en-US" sz="2400" dirty="0" smtClean="0">
                <a:latin typeface="Times New Roman" pitchFamily="18" charset="0"/>
                <a:cs typeface="Times New Roman" pitchFamily="18" charset="0"/>
              </a:rPr>
              <a:t>   If </a:t>
            </a:r>
            <a:r>
              <a:rPr lang="en-US" sz="2400" dirty="0">
                <a:latin typeface="Times New Roman" pitchFamily="18" charset="0"/>
                <a:cs typeface="Times New Roman" pitchFamily="18" charset="0"/>
              </a:rPr>
              <a:t>there is a language L = L (P1) for some PDA P1 then there is a PDA P2 such that L = N(P2). That means language accepted by final state PDA is also acceptable by empty stack PDA.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cstate="print"/>
          <a:srcRect/>
          <a:stretch>
            <a:fillRect/>
          </a:stretch>
        </p:blipFill>
        <p:spPr bwMode="auto">
          <a:xfrm>
            <a:off x="533400" y="457200"/>
            <a:ext cx="8185879" cy="60198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2" cstate="print"/>
          <a:srcRect/>
          <a:stretch>
            <a:fillRect/>
          </a:stretch>
        </p:blipFill>
        <p:spPr bwMode="auto">
          <a:xfrm>
            <a:off x="381000" y="457200"/>
            <a:ext cx="8382000" cy="60198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305800" cy="461665"/>
          </a:xfrm>
          <a:prstGeom prst="rect">
            <a:avLst/>
          </a:prstGeom>
        </p:spPr>
        <p:txBody>
          <a:bodyPr wrap="square">
            <a:spAutoFit/>
          </a:bodyPr>
          <a:lstStyle/>
          <a:p>
            <a:pPr fontAlgn="base"/>
            <a:r>
              <a:rPr lang="en-US" sz="2400" b="1" dirty="0">
                <a:latin typeface="Times New Roman" pitchFamily="18" charset="0"/>
                <a:cs typeface="Times New Roman" pitchFamily="18" charset="0"/>
              </a:rPr>
              <a:t>Difference between </a:t>
            </a:r>
            <a:r>
              <a:rPr lang="en-US" sz="2400" b="1" dirty="0" smtClean="0">
                <a:latin typeface="Times New Roman" pitchFamily="18" charset="0"/>
                <a:cs typeface="Times New Roman" pitchFamily="18" charset="0"/>
              </a:rPr>
              <a:t>DPDA and NPDA</a:t>
            </a:r>
            <a:endParaRPr lang="en-US" sz="2400" b="1" dirty="0">
              <a:latin typeface="Times New Roman" pitchFamily="18" charset="0"/>
              <a:cs typeface="Times New Roman" pitchFamily="18" charset="0"/>
            </a:endParaRPr>
          </a:p>
        </p:txBody>
      </p:sp>
      <p:graphicFrame>
        <p:nvGraphicFramePr>
          <p:cNvPr id="3" name="Table 2"/>
          <p:cNvGraphicFramePr>
            <a:graphicFrameLocks noGrp="1"/>
          </p:cNvGraphicFramePr>
          <p:nvPr/>
        </p:nvGraphicFramePr>
        <p:xfrm>
          <a:off x="457200" y="914400"/>
          <a:ext cx="8305801" cy="5596684"/>
        </p:xfrm>
        <a:graphic>
          <a:graphicData uri="http://schemas.openxmlformats.org/drawingml/2006/table">
            <a:tbl>
              <a:tblPr/>
              <a:tblGrid>
                <a:gridCol w="853867"/>
                <a:gridCol w="3794334"/>
                <a:gridCol w="3657600"/>
              </a:tblGrid>
              <a:tr h="289747">
                <a:tc>
                  <a:txBody>
                    <a:bodyPr/>
                    <a:lstStyle/>
                    <a:p>
                      <a:pPr algn="ctr" fontAlgn="base"/>
                      <a:r>
                        <a:rPr lang="en-US" sz="1800" b="1" cap="all" dirty="0">
                          <a:solidFill>
                            <a:schemeClr val="bg1"/>
                          </a:solidFill>
                          <a:latin typeface="Times New Roman" pitchFamily="18" charset="0"/>
                          <a:cs typeface="Times New Roman" pitchFamily="18" charset="0"/>
                        </a:rPr>
                        <a:t>S.NO</a:t>
                      </a:r>
                    </a:p>
                  </a:txBody>
                  <a:tcPr marL="14572" marR="14572" marT="14572" marB="14572" anchor="ctr">
                    <a:lnL>
                      <a:noFill/>
                    </a:lnL>
                    <a:lnR>
                      <a:noFill/>
                    </a:lnR>
                    <a:lnT>
                      <a:noFill/>
                    </a:lnT>
                    <a:lnB w="9525" cap="flat" cmpd="sng" algn="ctr">
                      <a:solidFill>
                        <a:srgbClr val="EDEDED"/>
                      </a:solidFill>
                      <a:prstDash val="solid"/>
                      <a:round/>
                      <a:headEnd type="none" w="med" len="med"/>
                      <a:tailEnd type="none" w="med" len="med"/>
                    </a:lnB>
                    <a:solidFill>
                      <a:srgbClr val="0F9D58"/>
                    </a:solidFill>
                  </a:tcPr>
                </a:tc>
                <a:tc>
                  <a:txBody>
                    <a:bodyPr/>
                    <a:lstStyle/>
                    <a:p>
                      <a:pPr algn="ctr" fontAlgn="base"/>
                      <a:r>
                        <a:rPr lang="en-US" sz="1800" b="1" cap="all" dirty="0" smtClean="0">
                          <a:solidFill>
                            <a:schemeClr val="bg1"/>
                          </a:solidFill>
                          <a:latin typeface="Times New Roman" pitchFamily="18" charset="0"/>
                          <a:cs typeface="Times New Roman" pitchFamily="18" charset="0"/>
                        </a:rPr>
                        <a:t>DPDA</a:t>
                      </a:r>
                      <a:endParaRPr lang="en-US" sz="1800" b="1" cap="all" dirty="0">
                        <a:solidFill>
                          <a:schemeClr val="bg1"/>
                        </a:solidFill>
                        <a:latin typeface="Times New Roman" pitchFamily="18" charset="0"/>
                        <a:cs typeface="Times New Roman" pitchFamily="18" charset="0"/>
                      </a:endParaRPr>
                    </a:p>
                  </a:txBody>
                  <a:tcPr marL="14572" marR="14572" marT="14572" marB="14572" anchor="ctr">
                    <a:lnL>
                      <a:noFill/>
                    </a:lnL>
                    <a:lnR>
                      <a:noFill/>
                    </a:lnR>
                    <a:lnT>
                      <a:noFill/>
                    </a:lnT>
                    <a:lnB w="9525" cap="flat" cmpd="sng" algn="ctr">
                      <a:solidFill>
                        <a:srgbClr val="EDEDED"/>
                      </a:solidFill>
                      <a:prstDash val="solid"/>
                      <a:round/>
                      <a:headEnd type="none" w="med" len="med"/>
                      <a:tailEnd type="none" w="med" len="med"/>
                    </a:lnB>
                    <a:solidFill>
                      <a:srgbClr val="0F9D58"/>
                    </a:solidFill>
                  </a:tcPr>
                </a:tc>
                <a:tc>
                  <a:txBody>
                    <a:bodyPr/>
                    <a:lstStyle/>
                    <a:p>
                      <a:pPr algn="ctr" fontAlgn="base"/>
                      <a:r>
                        <a:rPr lang="en-US" sz="1800" b="1" cap="all" dirty="0" smtClean="0">
                          <a:solidFill>
                            <a:schemeClr val="bg1"/>
                          </a:solidFill>
                          <a:latin typeface="Times New Roman" pitchFamily="18" charset="0"/>
                          <a:cs typeface="Times New Roman" pitchFamily="18" charset="0"/>
                        </a:rPr>
                        <a:t>NPDA</a:t>
                      </a:r>
                      <a:endParaRPr lang="en-US" sz="1800" b="1" cap="all" dirty="0">
                        <a:solidFill>
                          <a:schemeClr val="bg1"/>
                        </a:solidFill>
                        <a:latin typeface="Times New Roman" pitchFamily="18" charset="0"/>
                        <a:cs typeface="Times New Roman" pitchFamily="18" charset="0"/>
                      </a:endParaRPr>
                    </a:p>
                  </a:txBody>
                  <a:tcPr marL="14572" marR="14572" marT="14572" marB="14572" anchor="ctr">
                    <a:lnL>
                      <a:noFill/>
                    </a:lnL>
                    <a:lnR>
                      <a:noFill/>
                    </a:lnR>
                    <a:lnT>
                      <a:noFill/>
                    </a:lnT>
                    <a:lnB w="9525" cap="flat" cmpd="sng" algn="ctr">
                      <a:solidFill>
                        <a:srgbClr val="EDEDED"/>
                      </a:solidFill>
                      <a:prstDash val="solid"/>
                      <a:round/>
                      <a:headEnd type="none" w="med" len="med"/>
                      <a:tailEnd type="none" w="med" len="med"/>
                    </a:lnB>
                    <a:solidFill>
                      <a:srgbClr val="0F9D58"/>
                    </a:solidFill>
                  </a:tcPr>
                </a:tc>
              </a:tr>
              <a:tr h="754222">
                <a:tc>
                  <a:txBody>
                    <a:bodyPr/>
                    <a:lstStyle/>
                    <a:p>
                      <a:pPr algn="l" fontAlgn="base"/>
                      <a:r>
                        <a:rPr lang="en-US" sz="1800" b="0" dirty="0">
                          <a:latin typeface="Times New Roman" pitchFamily="18" charset="0"/>
                          <a:cs typeface="Times New Roman" pitchFamily="18" charset="0"/>
                        </a:rPr>
                        <a:t>1.</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smtClean="0">
                          <a:latin typeface="Times New Roman" pitchFamily="18" charset="0"/>
                          <a:cs typeface="Times New Roman" pitchFamily="18" charset="0"/>
                        </a:rPr>
                        <a:t>DPDA is Deterministic Push</a:t>
                      </a:r>
                      <a:r>
                        <a:rPr lang="en-US" sz="1800" b="0" baseline="0" dirty="0" smtClean="0">
                          <a:latin typeface="Times New Roman" pitchFamily="18" charset="0"/>
                          <a:cs typeface="Times New Roman" pitchFamily="18" charset="0"/>
                        </a:rPr>
                        <a:t> Down Automata</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US" sz="1800" b="0" dirty="0" smtClean="0">
                          <a:latin typeface="Times New Roman" pitchFamily="18" charset="0"/>
                          <a:cs typeface="Times New Roman" pitchFamily="18" charset="0"/>
                        </a:rPr>
                        <a:t>NPDA is Non-Deterministic Push</a:t>
                      </a:r>
                      <a:r>
                        <a:rPr lang="en-US" sz="1800" b="0" baseline="0" dirty="0" smtClean="0">
                          <a:latin typeface="Times New Roman" pitchFamily="18" charset="0"/>
                          <a:cs typeface="Times New Roman" pitchFamily="18" charset="0"/>
                        </a:rPr>
                        <a:t> Down Automata</a:t>
                      </a:r>
                      <a:endParaRPr lang="en-US" sz="1800" b="0" dirty="0" smtClean="0">
                        <a:latin typeface="Times New Roman" pitchFamily="18" charset="0"/>
                        <a:cs typeface="Times New Roman" pitchFamily="18" charset="0"/>
                      </a:endParaRPr>
                    </a:p>
                    <a:p>
                      <a:pPr algn="l" fontAlgn="base"/>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920549">
                <a:tc>
                  <a:txBody>
                    <a:bodyPr/>
                    <a:lstStyle/>
                    <a:p>
                      <a:pPr algn="l" fontAlgn="base"/>
                      <a:r>
                        <a:rPr lang="en-US" sz="1800" b="0" dirty="0">
                          <a:latin typeface="Times New Roman" pitchFamily="18" charset="0"/>
                          <a:cs typeface="Times New Roman" pitchFamily="18" charset="0"/>
                        </a:rPr>
                        <a:t>2.</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smtClean="0">
                          <a:latin typeface="Times New Roman" pitchFamily="18" charset="0"/>
                          <a:cs typeface="Times New Roman" pitchFamily="18" charset="0"/>
                        </a:rPr>
                        <a:t>In DPDA, centre</a:t>
                      </a:r>
                      <a:r>
                        <a:rPr lang="en-US" sz="1800" b="0" baseline="0" dirty="0" smtClean="0">
                          <a:latin typeface="Times New Roman" pitchFamily="18" charset="0"/>
                          <a:cs typeface="Times New Roman" pitchFamily="18" charset="0"/>
                        </a:rPr>
                        <a:t> symbol is known.</a:t>
                      </a:r>
                    </a:p>
                    <a:p>
                      <a:pPr algn="l" fontAlgn="base"/>
                      <a:r>
                        <a:rPr lang="en-US" sz="1800" b="0" baseline="0" dirty="0" smtClean="0">
                          <a:latin typeface="Times New Roman" pitchFamily="18" charset="0"/>
                          <a:cs typeface="Times New Roman" pitchFamily="18" charset="0"/>
                        </a:rPr>
                        <a:t>Ex : </a:t>
                      </a:r>
                      <a:r>
                        <a:rPr lang="en-US" sz="1800" kern="1200" dirty="0" smtClean="0">
                          <a:solidFill>
                            <a:schemeClr val="tx1"/>
                          </a:solidFill>
                          <a:latin typeface="+mn-lt"/>
                          <a:ea typeface="+mn-ea"/>
                          <a:cs typeface="+mn-cs"/>
                        </a:rPr>
                        <a:t>a</a:t>
                      </a:r>
                      <a:r>
                        <a:rPr lang="en-US" sz="1800" kern="1200" baseline="30000" dirty="0" smtClean="0">
                          <a:solidFill>
                            <a:schemeClr val="tx1"/>
                          </a:solidFill>
                          <a:latin typeface="+mn-lt"/>
                          <a:ea typeface="+mn-ea"/>
                          <a:cs typeface="+mn-cs"/>
                        </a:rPr>
                        <a:t>n</a:t>
                      </a:r>
                      <a:r>
                        <a:rPr lang="en-US" sz="1800" kern="1200" dirty="0" smtClean="0">
                          <a:solidFill>
                            <a:schemeClr val="tx1"/>
                          </a:solidFill>
                          <a:latin typeface="+mn-lt"/>
                          <a:ea typeface="+mn-ea"/>
                          <a:cs typeface="+mn-cs"/>
                        </a:rPr>
                        <a:t>b</a:t>
                      </a:r>
                      <a:r>
                        <a:rPr lang="en-US" sz="1800" kern="1200" baseline="30000" dirty="0" smtClean="0">
                          <a:solidFill>
                            <a:schemeClr val="tx1"/>
                          </a:solidFill>
                          <a:latin typeface="+mn-lt"/>
                          <a:ea typeface="+mn-ea"/>
                          <a:cs typeface="+mn-cs"/>
                        </a:rPr>
                        <a:t>n </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 wcw</a:t>
                      </a:r>
                      <a:r>
                        <a:rPr lang="en-US" sz="1800" kern="1200" baseline="30000" dirty="0" smtClean="0">
                          <a:solidFill>
                            <a:schemeClr val="tx1"/>
                          </a:solidFill>
                          <a:latin typeface="+mn-lt"/>
                          <a:ea typeface="+mn-ea"/>
                          <a:cs typeface="+mn-cs"/>
                        </a:rPr>
                        <a:t>R</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US" sz="1800" b="0" dirty="0" smtClean="0">
                          <a:latin typeface="Times New Roman" pitchFamily="18" charset="0"/>
                          <a:cs typeface="Times New Roman" pitchFamily="18" charset="0"/>
                        </a:rPr>
                        <a:t>In NPDA, centre</a:t>
                      </a:r>
                      <a:r>
                        <a:rPr lang="en-US" sz="1800" b="0" baseline="0" dirty="0" smtClean="0">
                          <a:latin typeface="Times New Roman" pitchFamily="18" charset="0"/>
                          <a:cs typeface="Times New Roman" pitchFamily="18" charset="0"/>
                        </a:rPr>
                        <a:t> symbol is not known.</a:t>
                      </a:r>
                      <a:endParaRPr lang="en-US" sz="1800" b="0" dirty="0" smtClean="0">
                        <a:latin typeface="Times New Roman" pitchFamily="18" charset="0"/>
                        <a:cs typeface="Times New Roman" pitchFamily="18" charset="0"/>
                      </a:endParaRPr>
                    </a:p>
                    <a:p>
                      <a:pPr marL="0" marR="0" indent="0" algn="l" defTabSz="914400" rtl="0" eaLnBrk="1" fontAlgn="base" latinLnBrk="0" hangingPunct="1">
                        <a:lnSpc>
                          <a:spcPct val="100000"/>
                        </a:lnSpc>
                        <a:spcBef>
                          <a:spcPts val="0"/>
                        </a:spcBef>
                        <a:spcAft>
                          <a:spcPts val="0"/>
                        </a:spcAft>
                        <a:buClrTx/>
                        <a:buSzTx/>
                        <a:buFontTx/>
                        <a:buNone/>
                        <a:tabLst/>
                        <a:defRPr/>
                      </a:pPr>
                      <a:r>
                        <a:rPr lang="en-US" sz="1800" b="0" baseline="0" dirty="0" smtClean="0">
                          <a:latin typeface="Times New Roman" pitchFamily="18" charset="0"/>
                          <a:cs typeface="Times New Roman" pitchFamily="18" charset="0"/>
                        </a:rPr>
                        <a:t>Ex : </a:t>
                      </a:r>
                      <a:r>
                        <a:rPr lang="en-US" sz="1800" kern="1200" dirty="0" smtClean="0">
                          <a:solidFill>
                            <a:schemeClr val="tx1"/>
                          </a:solidFill>
                          <a:latin typeface="+mn-lt"/>
                          <a:ea typeface="+mn-ea"/>
                          <a:cs typeface="+mn-cs"/>
                        </a:rPr>
                        <a:t>ww</a:t>
                      </a:r>
                      <a:r>
                        <a:rPr lang="en-US" sz="1800" kern="1200" baseline="30000" dirty="0" smtClean="0">
                          <a:solidFill>
                            <a:schemeClr val="tx1"/>
                          </a:solidFill>
                          <a:latin typeface="+mn-lt"/>
                          <a:ea typeface="+mn-ea"/>
                          <a:cs typeface="+mn-cs"/>
                        </a:rPr>
                        <a:t>R</a:t>
                      </a:r>
                      <a:endParaRPr lang="en-US" sz="1800" b="0" dirty="0" smtClean="0">
                        <a:latin typeface="Times New Roman" pitchFamily="18" charset="0"/>
                        <a:cs typeface="Times New Roman" pitchFamily="18" charset="0"/>
                      </a:endParaRPr>
                    </a:p>
                    <a:p>
                      <a:pPr algn="l" fontAlgn="base"/>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1174737">
                <a:tc>
                  <a:txBody>
                    <a:bodyPr/>
                    <a:lstStyle/>
                    <a:p>
                      <a:pPr algn="l" fontAlgn="base"/>
                      <a:r>
                        <a:rPr lang="en-US" sz="1800" b="0" dirty="0">
                          <a:latin typeface="Times New Roman" pitchFamily="18" charset="0"/>
                          <a:cs typeface="Times New Roman" pitchFamily="18" charset="0"/>
                        </a:rPr>
                        <a:t>3.</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smtClean="0">
                          <a:latin typeface="Times New Roman" pitchFamily="18" charset="0"/>
                          <a:cs typeface="Times New Roman" pitchFamily="18" charset="0"/>
                        </a:rPr>
                        <a:t>There is only one move in every situation.</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smtClean="0">
                          <a:latin typeface="Times New Roman" pitchFamily="18" charset="0"/>
                          <a:cs typeface="Times New Roman" pitchFamily="18" charset="0"/>
                        </a:rPr>
                        <a:t>There is more</a:t>
                      </a:r>
                      <a:r>
                        <a:rPr lang="en-US" sz="1800" b="0" baseline="0" dirty="0" smtClean="0">
                          <a:latin typeface="Times New Roman" pitchFamily="18" charset="0"/>
                          <a:cs typeface="Times New Roman" pitchFamily="18" charset="0"/>
                        </a:rPr>
                        <a:t> than one </a:t>
                      </a:r>
                      <a:r>
                        <a:rPr lang="en-US" sz="1800" b="0" dirty="0" smtClean="0">
                          <a:latin typeface="Times New Roman" pitchFamily="18" charset="0"/>
                          <a:cs typeface="Times New Roman" pitchFamily="18" charset="0"/>
                        </a:rPr>
                        <a:t>move in any</a:t>
                      </a:r>
                      <a:r>
                        <a:rPr lang="en-US" sz="1800" b="0" baseline="0" dirty="0" smtClean="0">
                          <a:latin typeface="Times New Roman" pitchFamily="18" charset="0"/>
                          <a:cs typeface="Times New Roman" pitchFamily="18" charset="0"/>
                        </a:rPr>
                        <a:t> </a:t>
                      </a:r>
                      <a:r>
                        <a:rPr lang="en-US" sz="1800" b="0" dirty="0" smtClean="0">
                          <a:latin typeface="Times New Roman" pitchFamily="18" charset="0"/>
                          <a:cs typeface="Times New Roman" pitchFamily="18" charset="0"/>
                        </a:rPr>
                        <a:t>situation.</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1174737">
                <a:tc>
                  <a:txBody>
                    <a:bodyPr/>
                    <a:lstStyle/>
                    <a:p>
                      <a:pPr algn="l" fontAlgn="base"/>
                      <a:r>
                        <a:rPr lang="en-US" sz="1800" b="0" dirty="0" smtClean="0">
                          <a:latin typeface="Times New Roman" pitchFamily="18" charset="0"/>
                          <a:cs typeface="Times New Roman" pitchFamily="18" charset="0"/>
                        </a:rPr>
                        <a:t>4.</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smtClean="0">
                          <a:latin typeface="Times New Roman" pitchFamily="18" charset="0"/>
                          <a:cs typeface="Times New Roman" pitchFamily="18" charset="0"/>
                        </a:rPr>
                        <a:t>DPDA’s are less powerful.</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smtClean="0">
                          <a:latin typeface="Times New Roman" pitchFamily="18" charset="0"/>
                          <a:cs typeface="Times New Roman" pitchFamily="18" charset="0"/>
                        </a:rPr>
                        <a:t>NPDA’s are more powerful than DPDA’s.</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1174737">
                <a:tc>
                  <a:txBody>
                    <a:bodyPr/>
                    <a:lstStyle/>
                    <a:p>
                      <a:pPr algn="l" fontAlgn="base"/>
                      <a:r>
                        <a:rPr lang="en-US" sz="1800" b="0" dirty="0" smtClean="0">
                          <a:latin typeface="Times New Roman" pitchFamily="18" charset="0"/>
                          <a:cs typeface="Times New Roman" pitchFamily="18" charset="0"/>
                        </a:rPr>
                        <a:t>5.</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smtClean="0">
                          <a:latin typeface="Times New Roman" pitchFamily="18" charset="0"/>
                          <a:cs typeface="Times New Roman" pitchFamily="18" charset="0"/>
                        </a:rPr>
                        <a:t>All CFL is not accepted by DPDA.</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smtClean="0">
                          <a:latin typeface="Times New Roman" pitchFamily="18" charset="0"/>
                          <a:cs typeface="Times New Roman" pitchFamily="18" charset="0"/>
                        </a:rPr>
                        <a:t>All CFL is</a:t>
                      </a:r>
                      <a:r>
                        <a:rPr lang="en-US" sz="1800" b="0" baseline="0" dirty="0" smtClean="0">
                          <a:latin typeface="Times New Roman" pitchFamily="18" charset="0"/>
                          <a:cs typeface="Times New Roman" pitchFamily="18" charset="0"/>
                        </a:rPr>
                        <a:t> accepted by NPDA.</a:t>
                      </a:r>
                      <a:endParaRPr lang="en-US" sz="1800" b="0" dirty="0">
                        <a:latin typeface="Times New Roman" pitchFamily="18" charset="0"/>
                        <a:cs typeface="Times New Roman" pitchFamily="18" charset="0"/>
                      </a:endParaRP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457200"/>
          </a:xfrm>
        </p:spPr>
        <p:txBody>
          <a:bodyPr>
            <a:normAutofit fontScale="92500" lnSpcReduction="10000"/>
          </a:bodyPr>
          <a:lstStyle/>
          <a:p>
            <a:pPr>
              <a:buNone/>
            </a:pPr>
            <a:r>
              <a:rPr lang="en-US" sz="2800" b="1" dirty="0" smtClean="0">
                <a:solidFill>
                  <a:srgbClr val="C00000"/>
                </a:solidFill>
              </a:rPr>
              <a:t>Problems on PDA</a:t>
            </a:r>
            <a:endParaRPr lang="en-US" sz="2800" b="1" dirty="0">
              <a:solidFill>
                <a:srgbClr val="C00000"/>
              </a:solidFill>
            </a:endParaRPr>
          </a:p>
        </p:txBody>
      </p:sp>
      <p:pic>
        <p:nvPicPr>
          <p:cNvPr id="1027" name="Picture 3"/>
          <p:cNvPicPr>
            <a:picLocks noChangeAspect="1" noChangeArrowheads="1"/>
          </p:cNvPicPr>
          <p:nvPr/>
        </p:nvPicPr>
        <p:blipFill>
          <a:blip r:embed="rId2" cstate="print"/>
          <a:srcRect/>
          <a:stretch>
            <a:fillRect/>
          </a:stretch>
        </p:blipFill>
        <p:spPr bwMode="auto">
          <a:xfrm>
            <a:off x="384495" y="838200"/>
            <a:ext cx="8302305" cy="5714999"/>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457200" y="228600"/>
            <a:ext cx="8001000" cy="63246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457200" y="304800"/>
            <a:ext cx="8382000" cy="61722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57200" y="457200"/>
            <a:ext cx="8382000" cy="6096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457200" y="457200"/>
            <a:ext cx="8077200" cy="6019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96948" y="609600"/>
            <a:ext cx="8356209" cy="5486400"/>
          </a:xfrm>
          <a:prstGeom prst="rect">
            <a:avLst/>
          </a:prstGeom>
        </p:spPr>
        <p:txBody>
          <a:bodyPr>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600" b="0" i="0" u="none" strike="noStrike" kern="1200" cap="none" spc="0" normalizeH="0" baseline="0" noProof="0" dirty="0" smtClean="0">
                <a:ln>
                  <a:noFill/>
                </a:ln>
                <a:solidFill>
                  <a:srgbClr val="C00000"/>
                </a:solidFill>
                <a:effectLst/>
                <a:uLnTx/>
                <a:uFillTx/>
                <a:latin typeface="+mn-lt"/>
                <a:ea typeface="+mn-ea"/>
                <a:cs typeface="+mn-cs"/>
              </a:rPr>
              <a:t>CONTENTS</a:t>
            </a:r>
          </a:p>
          <a:p>
            <a:pPr marL="342900" lvl="0" indent="-342900" algn="just">
              <a:spcBef>
                <a:spcPct val="20000"/>
              </a:spcBef>
            </a:pPr>
            <a:endParaRPr kumimoji="0" lang="en-IN" sz="32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lgn="just">
              <a:spcBef>
                <a:spcPct val="20000"/>
              </a:spcBef>
            </a:pPr>
            <a:r>
              <a:rPr kumimoji="0" lang="en-IN" sz="3200" b="0" i="0" u="none" strike="noStrike" kern="1200" cap="none" spc="0" normalizeH="0" baseline="0" noProof="0" dirty="0" smtClean="0">
                <a:ln>
                  <a:noFill/>
                </a:ln>
                <a:solidFill>
                  <a:schemeClr val="tx1"/>
                </a:solidFill>
                <a:effectLst/>
                <a:uLnTx/>
                <a:uFillTx/>
                <a:latin typeface="+mn-lt"/>
                <a:ea typeface="+mn-ea"/>
                <a:cs typeface="+mn-cs"/>
              </a:rPr>
              <a:t> 	</a:t>
            </a:r>
            <a:r>
              <a:rPr lang="en-IN" sz="3200" dirty="0" smtClean="0"/>
              <a:t>Pushdown </a:t>
            </a:r>
            <a:r>
              <a:rPr lang="en-IN" sz="3200" dirty="0"/>
              <a:t>Automata- Definitions – Moves – Instantaneous descriptions – Deterministic pushdown automata – Equivalence of Pushdown automata and CFL – pumping lemma for CFL – problems based on pumping Lemma</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81000" y="1371600"/>
            <a:ext cx="8382000" cy="5029200"/>
          </a:xfrm>
          <a:prstGeom prst="rect">
            <a:avLst/>
          </a:prstGeom>
          <a:noFill/>
          <a:ln w="9525">
            <a:noFill/>
            <a:miter lim="800000"/>
            <a:headEnd/>
            <a:tailEnd/>
          </a:ln>
        </p:spPr>
      </p:pic>
      <p:sp>
        <p:nvSpPr>
          <p:cNvPr id="1027" name="Rectangle 3"/>
          <p:cNvSpPr>
            <a:spLocks noChangeArrowheads="1"/>
          </p:cNvSpPr>
          <p:nvPr/>
        </p:nvSpPr>
        <p:spPr bwMode="auto">
          <a:xfrm>
            <a:off x="457200" y="607368"/>
            <a:ext cx="7010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PDA Flowchart for language</a:t>
            </a:r>
            <a:r>
              <a:rPr kumimoji="0" lang="en-US" sz="24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en-US"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a</a:t>
            </a:r>
            <a:r>
              <a:rPr kumimoji="0" lang="en-US" sz="2400" b="1" i="0" u="none" strike="noStrike" cap="none" normalizeH="0" baseline="30000" dirty="0" smtClean="0">
                <a:ln>
                  <a:noFill/>
                </a:ln>
                <a:solidFill>
                  <a:srgbClr val="0070C0"/>
                </a:solidFill>
                <a:effectLst/>
                <a:latin typeface="Times New Roman" pitchFamily="18" charset="0"/>
                <a:ea typeface="Calibri" pitchFamily="34" charset="0"/>
                <a:cs typeface="Times New Roman" pitchFamily="18" charset="0"/>
              </a:rPr>
              <a:t>n</a:t>
            </a:r>
            <a:r>
              <a:rPr kumimoji="0" lang="en-US"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b</a:t>
            </a:r>
            <a:r>
              <a:rPr kumimoji="0" lang="en-US" sz="2400" b="1" i="0" u="none" strike="noStrike" cap="none" normalizeH="0" baseline="30000" dirty="0" smtClean="0">
                <a:ln>
                  <a:noFill/>
                </a:ln>
                <a:solidFill>
                  <a:srgbClr val="0070C0"/>
                </a:solidFill>
                <a:effectLst/>
                <a:latin typeface="Times New Roman" pitchFamily="18" charset="0"/>
                <a:ea typeface="Calibri" pitchFamily="34" charset="0"/>
                <a:cs typeface="Times New Roman" pitchFamily="18" charset="0"/>
              </a:rPr>
              <a:t>n</a:t>
            </a:r>
            <a:r>
              <a:rPr kumimoji="0" lang="en-US" sz="2400" b="1" i="0" u="none" strike="noStrike" cap="none" normalizeH="0" baseline="0" dirty="0" smtClean="0">
                <a:ln>
                  <a:noFill/>
                </a:ln>
                <a:solidFill>
                  <a:srgbClr val="0070C0"/>
                </a:solidFill>
                <a:effectLst/>
                <a:latin typeface="Times New Roman" pitchFamily="18"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381000" y="304800"/>
            <a:ext cx="8382000" cy="65532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304800" y="0"/>
            <a:ext cx="8610600" cy="68580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685800" y="635234"/>
            <a:ext cx="7924800" cy="5765566"/>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533400" y="304800"/>
            <a:ext cx="8001000" cy="65532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609600" y="533400"/>
            <a:ext cx="8077200" cy="59436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685800" y="609600"/>
            <a:ext cx="6705600" cy="46482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153400" cy="4876800"/>
          </a:xfrm>
        </p:spPr>
        <p:txBody>
          <a:bodyPr>
            <a:normAutofit lnSpcReduction="10000"/>
          </a:bodyPr>
          <a:lstStyle/>
          <a:p>
            <a:pPr marL="514350" lvl="0" indent="-514350" algn="just">
              <a:buAutoNum type="arabicPeriod"/>
            </a:pPr>
            <a:r>
              <a:rPr lang="en-US" dirty="0" smtClean="0"/>
              <a:t>Construct the pushdown automata for language L={a</a:t>
            </a:r>
            <a:r>
              <a:rPr lang="en-US" baseline="30000" dirty="0" smtClean="0"/>
              <a:t>n</a:t>
            </a:r>
            <a:r>
              <a:rPr lang="en-US" dirty="0" smtClean="0"/>
              <a:t>b</a:t>
            </a:r>
            <a:r>
              <a:rPr lang="en-US" baseline="30000" dirty="0" smtClean="0"/>
              <a:t>2n</a:t>
            </a:r>
            <a:r>
              <a:rPr lang="en-US" dirty="0" smtClean="0"/>
              <a:t>| n </a:t>
            </a:r>
            <a:r>
              <a:rPr lang="en-US" u="sng" dirty="0" smtClean="0"/>
              <a:t>&gt;</a:t>
            </a:r>
            <a:r>
              <a:rPr lang="en-US" dirty="0" smtClean="0"/>
              <a:t> 1} accepted by empty stack</a:t>
            </a:r>
          </a:p>
          <a:p>
            <a:pPr marL="514350" lvl="0" indent="-514350" algn="just">
              <a:buAutoNum type="arabicPeriod"/>
            </a:pPr>
            <a:r>
              <a:rPr lang="en-US" dirty="0" smtClean="0"/>
              <a:t>Construct the PDA that accepts L={a</a:t>
            </a:r>
            <a:r>
              <a:rPr lang="en-US" baseline="30000" dirty="0" smtClean="0"/>
              <a:t>n</a:t>
            </a:r>
            <a:r>
              <a:rPr lang="en-US" dirty="0" smtClean="0"/>
              <a:t>b</a:t>
            </a:r>
            <a:r>
              <a:rPr lang="en-US" baseline="30000" dirty="0" smtClean="0"/>
              <a:t>m</a:t>
            </a:r>
            <a:r>
              <a:rPr lang="en-US" dirty="0" smtClean="0"/>
              <a:t>c</a:t>
            </a:r>
            <a:r>
              <a:rPr lang="en-US" baseline="30000" dirty="0" smtClean="0"/>
              <a:t>m-n</a:t>
            </a:r>
            <a:r>
              <a:rPr lang="en-US" dirty="0" smtClean="0"/>
              <a:t> | m,n </a:t>
            </a:r>
            <a:r>
              <a:rPr lang="en-US" u="sng" dirty="0" smtClean="0"/>
              <a:t>&gt;</a:t>
            </a:r>
            <a:r>
              <a:rPr lang="en-US" dirty="0" smtClean="0"/>
              <a:t> 0 and m </a:t>
            </a:r>
            <a:r>
              <a:rPr lang="en-US" u="sng" dirty="0" smtClean="0"/>
              <a:t>&gt;</a:t>
            </a:r>
            <a:r>
              <a:rPr lang="en-US" dirty="0" smtClean="0"/>
              <a:t> n} and check whether the given string is accepted or not.  (a)  aabbbbcc    (b)  aabbc</a:t>
            </a:r>
          </a:p>
          <a:p>
            <a:pPr marL="514350" lvl="0" indent="-514350" algn="just">
              <a:buAutoNum type="arabicPeriod"/>
            </a:pPr>
            <a:r>
              <a:rPr lang="en-US" dirty="0" smtClean="0"/>
              <a:t>Design a PDA that accepts L = {ww</a:t>
            </a:r>
            <a:r>
              <a:rPr lang="en-US" baseline="30000" dirty="0" smtClean="0"/>
              <a:t>R</a:t>
            </a:r>
            <a:r>
              <a:rPr lang="en-US" dirty="0" smtClean="0"/>
              <a:t> ; w ∈ (0+1)*} (for even length) accepted by final state .</a:t>
            </a:r>
          </a:p>
          <a:p>
            <a:pPr algn="just"/>
            <a:endParaRPr lang="en-US" dirty="0"/>
          </a:p>
        </p:txBody>
      </p:sp>
      <p:sp>
        <p:nvSpPr>
          <p:cNvPr id="4" name="Title 1"/>
          <p:cNvSpPr txBox="1">
            <a:spLocks/>
          </p:cNvSpPr>
          <p:nvPr/>
        </p:nvSpPr>
        <p:spPr>
          <a:xfrm>
            <a:off x="457200" y="274638"/>
            <a:ext cx="8229600" cy="808574"/>
          </a:xfrm>
          <a:prstGeom prst="rect">
            <a:avLst/>
          </a:prstGeom>
        </p:spPr>
        <p:txBody>
          <a:bodyPr vert="horz" lIns="91440" tIns="45720" rIns="91440" bIns="45720" rtlCol="0" anchor="ctr">
            <a:normAutofit/>
          </a:bodyPr>
          <a:lstStyle/>
          <a:p>
            <a:pPr lvl="0" algn="ctr">
              <a:spcBef>
                <a:spcPct val="0"/>
              </a:spcBef>
              <a:defRPr/>
            </a:pPr>
            <a:r>
              <a:rPr lang="en-US" sz="4400" dirty="0" smtClean="0"/>
              <a:t>Practice Problems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style>
          <a:lnRef idx="3">
            <a:schemeClr val="lt1"/>
          </a:lnRef>
          <a:fillRef idx="1">
            <a:schemeClr val="accent4"/>
          </a:fillRef>
          <a:effectRef idx="1">
            <a:schemeClr val="accent4"/>
          </a:effectRef>
          <a:fontRef idx="minor">
            <a:schemeClr val="lt1"/>
          </a:fontRef>
        </p:style>
        <p:txBody>
          <a:bodyPr>
            <a:normAutofit/>
          </a:bodyPr>
          <a:lstStyle/>
          <a:p>
            <a:r>
              <a:rPr lang="en-IN" dirty="0" smtClean="0"/>
              <a:t>EQUIVALENCE OF PDA AND CFL</a:t>
            </a:r>
            <a:endParaRPr lang="en-US" dirty="0"/>
          </a:p>
        </p:txBody>
      </p:sp>
      <p:pic>
        <p:nvPicPr>
          <p:cNvPr id="43010" name="Picture 2"/>
          <p:cNvPicPr>
            <a:picLocks noGrp="1" noChangeAspect="1" noChangeArrowheads="1"/>
          </p:cNvPicPr>
          <p:nvPr>
            <p:ph idx="1"/>
          </p:nvPr>
        </p:nvPicPr>
        <p:blipFill>
          <a:blip r:embed="rId2" cstate="print"/>
          <a:srcRect/>
          <a:stretch>
            <a:fillRect/>
          </a:stretch>
        </p:blipFill>
        <p:spPr bwMode="auto">
          <a:xfrm>
            <a:off x="119808" y="1676400"/>
            <a:ext cx="9024192" cy="48768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cstate="print"/>
          <a:srcRect/>
          <a:stretch>
            <a:fillRect/>
          </a:stretch>
        </p:blipFill>
        <p:spPr bwMode="auto">
          <a:xfrm>
            <a:off x="381000" y="304800"/>
            <a:ext cx="8305800" cy="6096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800600"/>
          </a:xfrm>
        </p:spPr>
        <p:txBody>
          <a:bodyPr>
            <a:normAutofit/>
          </a:bodyPr>
          <a:lstStyle/>
          <a:p>
            <a:pPr>
              <a:buNone/>
            </a:pPr>
            <a:r>
              <a:rPr lang="en-US" sz="2400" b="1" dirty="0" smtClean="0">
                <a:latin typeface="Times New Roman" pitchFamily="18" charset="0"/>
                <a:cs typeface="Times New Roman" pitchFamily="18" charset="0"/>
              </a:rPr>
              <a:t>Pushdown </a:t>
            </a:r>
            <a:r>
              <a:rPr lang="en-US" sz="2400" b="1" dirty="0">
                <a:latin typeface="Times New Roman" pitchFamily="18" charset="0"/>
                <a:cs typeface="Times New Roman" pitchFamily="18" charset="0"/>
              </a:rPr>
              <a:t>Automata(PDA</a:t>
            </a:r>
            <a:r>
              <a:rPr lang="en-US" sz="2400" b="1" dirty="0" smtClean="0">
                <a:latin typeface="Times New Roman" pitchFamily="18" charset="0"/>
                <a:cs typeface="Times New Roman" pitchFamily="18" charset="0"/>
              </a:rPr>
              <a:t>) - Introduction</a:t>
            </a:r>
            <a:endParaRPr lang="en-US" sz="2400" b="1" dirty="0">
              <a:latin typeface="Times New Roman" pitchFamily="18" charset="0"/>
              <a:cs typeface="Times New Roman" pitchFamily="18" charset="0"/>
            </a:endParaRPr>
          </a:p>
          <a:p>
            <a:r>
              <a:rPr lang="en-US" sz="2400" dirty="0">
                <a:latin typeface="Times New Roman" pitchFamily="18" charset="0"/>
                <a:cs typeface="Times New Roman" pitchFamily="18" charset="0"/>
              </a:rPr>
              <a:t>Pushdown automata is a way to implement a CFG in the same way we design DFA for a regular grammar. A DFA can remember a finite amount of information, but a PDA can remember an infinite amount of information.</a:t>
            </a:r>
          </a:p>
          <a:p>
            <a:r>
              <a:rPr lang="en-US" sz="2400" dirty="0">
                <a:latin typeface="Times New Roman" pitchFamily="18" charset="0"/>
                <a:cs typeface="Times New Roman" pitchFamily="18" charset="0"/>
              </a:rPr>
              <a:t>Pushdown automata is simply an NFA augmented with an "external stack memory</a:t>
            </a:r>
            <a:r>
              <a:rPr lang="en-US" sz="2400" dirty="0" smtClean="0">
                <a:latin typeface="Times New Roman" pitchFamily="18" charset="0"/>
                <a:cs typeface="Times New Roman" pitchFamily="18" charset="0"/>
              </a:rPr>
              <a:t>".</a:t>
            </a:r>
          </a:p>
          <a:p>
            <a:r>
              <a:rPr lang="en-US" sz="2400" dirty="0">
                <a:latin typeface="Times New Roman" pitchFamily="18" charset="0"/>
                <a:cs typeface="Times New Roman" pitchFamily="18" charset="0"/>
              </a:rPr>
              <a:t>A PDA is more powerful than FA. Any language which can be acceptable by FA can also be acceptable by PDA. PDA also accepts a class of language which even cannot be accepted by FA. Thus PDA is much more superior to FA.</a:t>
            </a:r>
          </a:p>
          <a:p>
            <a:endParaRPr lang="en-US" sz="24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1143000"/>
          </a:xfrm>
        </p:spPr>
        <p:style>
          <a:lnRef idx="3">
            <a:schemeClr val="lt1"/>
          </a:lnRef>
          <a:fillRef idx="1">
            <a:schemeClr val="accent4"/>
          </a:fillRef>
          <a:effectRef idx="1">
            <a:schemeClr val="accent4"/>
          </a:effectRef>
          <a:fontRef idx="minor">
            <a:schemeClr val="lt1"/>
          </a:fontRef>
        </p:style>
        <p:txBody>
          <a:bodyPr/>
          <a:lstStyle/>
          <a:p>
            <a:r>
              <a:rPr lang="en-IN" dirty="0" smtClean="0"/>
              <a:t>PUSHDOWN AUTOMATA</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print"/>
          <a:srcRect/>
          <a:stretch>
            <a:fillRect/>
          </a:stretch>
        </p:blipFill>
        <p:spPr bwMode="auto">
          <a:xfrm>
            <a:off x="304800" y="304800"/>
            <a:ext cx="8382000" cy="65532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153400" cy="5486400"/>
          </a:xfrm>
        </p:spPr>
        <p:txBody>
          <a:bodyPr>
            <a:noAutofit/>
          </a:bodyPr>
          <a:lstStyle/>
          <a:p>
            <a:pPr lvl="0" algn="just">
              <a:buNone/>
            </a:pPr>
            <a:r>
              <a:rPr lang="en-US" sz="2200" dirty="0" smtClean="0">
                <a:latin typeface="Times New Roman" pitchFamily="18" charset="0"/>
                <a:cs typeface="Times New Roman" pitchFamily="18" charset="0"/>
              </a:rPr>
              <a:t>1. 	Construct PDA for the grammar G = (V</a:t>
            </a:r>
            <a:r>
              <a:rPr lang="en-US" sz="2200" baseline="-25000" dirty="0" smtClean="0">
                <a:latin typeface="Times New Roman" pitchFamily="18" charset="0"/>
                <a:cs typeface="Times New Roman" pitchFamily="18" charset="0"/>
              </a:rPr>
              <a:t>N</a:t>
            </a:r>
            <a:r>
              <a:rPr lang="en-US" sz="2200" dirty="0" smtClean="0">
                <a:latin typeface="Times New Roman" pitchFamily="18" charset="0"/>
                <a:cs typeface="Times New Roman" pitchFamily="18" charset="0"/>
              </a:rPr>
              <a:t>, V</a:t>
            </a:r>
            <a:r>
              <a:rPr lang="en-US" sz="2200" baseline="-25000" dirty="0" smtClean="0">
                <a:latin typeface="Times New Roman" pitchFamily="18" charset="0"/>
                <a:cs typeface="Times New Roman" pitchFamily="18" charset="0"/>
              </a:rPr>
              <a:t>T</a:t>
            </a:r>
            <a:r>
              <a:rPr lang="en-US" sz="2200" dirty="0" smtClean="0">
                <a:latin typeface="Times New Roman" pitchFamily="18" charset="0"/>
                <a:cs typeface="Times New Roman" pitchFamily="18" charset="0"/>
              </a:rPr>
              <a:t>, P, S) where Productions </a:t>
            </a:r>
          </a:p>
          <a:p>
            <a:pPr algn="just">
              <a:buNone/>
            </a:pPr>
            <a:r>
              <a:rPr lang="en-US" sz="2200" dirty="0" smtClean="0">
                <a:latin typeface="Times New Roman" pitchFamily="18" charset="0"/>
                <a:cs typeface="Times New Roman" pitchFamily="18" charset="0"/>
              </a:rPr>
              <a:t>		S </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 A / B / ε</a:t>
            </a:r>
          </a:p>
          <a:p>
            <a:pPr algn="just">
              <a:buNone/>
            </a:pPr>
            <a:r>
              <a:rPr lang="en-US" sz="2200" dirty="0" smtClean="0">
                <a:latin typeface="Times New Roman" pitchFamily="18" charset="0"/>
                <a:cs typeface="Times New Roman" pitchFamily="18" charset="0"/>
              </a:rPr>
              <a:t>		A</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 0S / 1B / 0</a:t>
            </a:r>
          </a:p>
          <a:p>
            <a:pPr algn="just">
              <a:buNone/>
            </a:pPr>
            <a:r>
              <a:rPr lang="en-US" sz="2200" dirty="0" smtClean="0">
                <a:latin typeface="Times New Roman" pitchFamily="18" charset="0"/>
                <a:cs typeface="Times New Roman" pitchFamily="18" charset="0"/>
              </a:rPr>
              <a:t>		B</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 0S / 1A / 1</a:t>
            </a:r>
          </a:p>
          <a:p>
            <a:pPr lvl="0" algn="just">
              <a:buNone/>
            </a:pPr>
            <a:r>
              <a:rPr lang="en-US" sz="2200" dirty="0" smtClean="0">
                <a:latin typeface="Times New Roman" pitchFamily="18" charset="0"/>
                <a:cs typeface="Times New Roman" pitchFamily="18" charset="0"/>
              </a:rPr>
              <a:t>2.	Construct PDA for the grammar G = (V</a:t>
            </a:r>
            <a:r>
              <a:rPr lang="en-US" sz="2200" baseline="-25000" dirty="0" smtClean="0">
                <a:latin typeface="Times New Roman" pitchFamily="18" charset="0"/>
                <a:cs typeface="Times New Roman" pitchFamily="18" charset="0"/>
              </a:rPr>
              <a:t>N</a:t>
            </a:r>
            <a:r>
              <a:rPr lang="en-US" sz="2200" dirty="0" smtClean="0">
                <a:latin typeface="Times New Roman" pitchFamily="18" charset="0"/>
                <a:cs typeface="Times New Roman" pitchFamily="18" charset="0"/>
              </a:rPr>
              <a:t>, V</a:t>
            </a:r>
            <a:r>
              <a:rPr lang="en-US" sz="2200" baseline="-25000" dirty="0" smtClean="0">
                <a:latin typeface="Times New Roman" pitchFamily="18" charset="0"/>
                <a:cs typeface="Times New Roman" pitchFamily="18" charset="0"/>
              </a:rPr>
              <a:t>T</a:t>
            </a:r>
            <a:r>
              <a:rPr lang="en-US" sz="2200" dirty="0" smtClean="0">
                <a:latin typeface="Times New Roman" pitchFamily="18" charset="0"/>
                <a:cs typeface="Times New Roman" pitchFamily="18" charset="0"/>
              </a:rPr>
              <a:t>, P, S) where Productions </a:t>
            </a:r>
          </a:p>
          <a:p>
            <a:pPr algn="just">
              <a:buNone/>
            </a:pPr>
            <a:r>
              <a:rPr lang="en-US" sz="2200" dirty="0" smtClean="0">
                <a:latin typeface="Times New Roman" pitchFamily="18" charset="0"/>
                <a:cs typeface="Times New Roman" pitchFamily="18" charset="0"/>
              </a:rPr>
              <a:t>		S </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 aSa </a:t>
            </a:r>
          </a:p>
          <a:p>
            <a:pPr algn="just">
              <a:buNone/>
            </a:pPr>
            <a:r>
              <a:rPr lang="en-US" sz="2200" dirty="0" smtClean="0">
                <a:latin typeface="Times New Roman" pitchFamily="18" charset="0"/>
                <a:cs typeface="Times New Roman" pitchFamily="18" charset="0"/>
              </a:rPr>
              <a:t>		S </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bSb </a:t>
            </a:r>
          </a:p>
          <a:p>
            <a:pPr algn="just">
              <a:buNone/>
            </a:pPr>
            <a:r>
              <a:rPr lang="en-US" sz="2200" dirty="0" smtClean="0">
                <a:latin typeface="Times New Roman" pitchFamily="18" charset="0"/>
                <a:cs typeface="Times New Roman" pitchFamily="18" charset="0"/>
              </a:rPr>
              <a:t>		S </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c</a:t>
            </a:r>
          </a:p>
          <a:p>
            <a:pPr lvl="0" algn="just">
              <a:buNone/>
            </a:pPr>
            <a:r>
              <a:rPr lang="en-US" sz="2200" dirty="0" smtClean="0">
                <a:latin typeface="Times New Roman" pitchFamily="18" charset="0"/>
                <a:cs typeface="Times New Roman" pitchFamily="18" charset="0"/>
              </a:rPr>
              <a:t>3.	Construct PDA for the grammar G = (V</a:t>
            </a:r>
            <a:r>
              <a:rPr lang="en-US" sz="2200" baseline="-25000" dirty="0" smtClean="0">
                <a:latin typeface="Times New Roman" pitchFamily="18" charset="0"/>
                <a:cs typeface="Times New Roman" pitchFamily="18" charset="0"/>
              </a:rPr>
              <a:t>N</a:t>
            </a:r>
            <a:r>
              <a:rPr lang="en-US" sz="2200" dirty="0" smtClean="0">
                <a:latin typeface="Times New Roman" pitchFamily="18" charset="0"/>
                <a:cs typeface="Times New Roman" pitchFamily="18" charset="0"/>
              </a:rPr>
              <a:t>, V</a:t>
            </a:r>
            <a:r>
              <a:rPr lang="en-US" sz="2200" baseline="-25000" dirty="0" smtClean="0">
                <a:latin typeface="Times New Roman" pitchFamily="18" charset="0"/>
                <a:cs typeface="Times New Roman" pitchFamily="18" charset="0"/>
              </a:rPr>
              <a:t>T</a:t>
            </a:r>
            <a:r>
              <a:rPr lang="en-US" sz="2200" dirty="0" smtClean="0">
                <a:latin typeface="Times New Roman" pitchFamily="18" charset="0"/>
                <a:cs typeface="Times New Roman" pitchFamily="18" charset="0"/>
              </a:rPr>
              <a:t>, P, S) and test whether “0101001” is in N(M)  where Productions </a:t>
            </a:r>
          </a:p>
          <a:p>
            <a:pPr algn="just">
              <a:buNone/>
            </a:pPr>
            <a:r>
              <a:rPr lang="en-US" sz="2200" dirty="0" smtClean="0">
                <a:latin typeface="Times New Roman" pitchFamily="18" charset="0"/>
                <a:cs typeface="Times New Roman" pitchFamily="18" charset="0"/>
              </a:rPr>
              <a:t>		S </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 0S / 1A / 1 / 0B / 0</a:t>
            </a:r>
          </a:p>
          <a:p>
            <a:pPr algn="just">
              <a:buNone/>
            </a:pPr>
            <a:r>
              <a:rPr lang="en-US" sz="2200" dirty="0" smtClean="0">
                <a:latin typeface="Times New Roman" pitchFamily="18" charset="0"/>
                <a:cs typeface="Times New Roman" pitchFamily="18" charset="0"/>
              </a:rPr>
              <a:t>		A</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 0A / 1B / 0 / 1</a:t>
            </a:r>
          </a:p>
          <a:p>
            <a:pPr algn="just">
              <a:buNone/>
            </a:pPr>
            <a:r>
              <a:rPr lang="en-US" sz="2200" dirty="0" smtClean="0">
                <a:latin typeface="Times New Roman" pitchFamily="18" charset="0"/>
                <a:cs typeface="Times New Roman" pitchFamily="18" charset="0"/>
              </a:rPr>
              <a:t>		B</a:t>
            </a:r>
            <a:r>
              <a:rPr lang="en-US" sz="2200" dirty="0" smtClean="0">
                <a:latin typeface="Times New Roman" pitchFamily="18" charset="0"/>
                <a:cs typeface="Times New Roman" pitchFamily="18" charset="0"/>
                <a:sym typeface="Symbol"/>
              </a:rPr>
              <a:t></a:t>
            </a:r>
            <a:r>
              <a:rPr lang="en-US" sz="2200" dirty="0" smtClean="0">
                <a:latin typeface="Times New Roman" pitchFamily="18" charset="0"/>
                <a:cs typeface="Times New Roman" pitchFamily="18" charset="0"/>
              </a:rPr>
              <a:t> 0B / 1A / 0 / 1</a:t>
            </a:r>
          </a:p>
          <a:p>
            <a:endParaRPr lang="en-US" sz="2200" dirty="0" smtClean="0">
              <a:latin typeface="Times New Roman" pitchFamily="18" charset="0"/>
              <a:cs typeface="Times New Roman" pitchFamily="18" charset="0"/>
            </a:endParaRPr>
          </a:p>
          <a:p>
            <a:pPr>
              <a:buNone/>
            </a:pPr>
            <a:r>
              <a:rPr lang="en-US" sz="2200" dirty="0" smtClean="0">
                <a:latin typeface="Times New Roman" pitchFamily="18" charset="0"/>
                <a:cs typeface="Times New Roman" pitchFamily="18" charset="0"/>
              </a:rPr>
              <a:t> </a:t>
            </a:r>
          </a:p>
          <a:p>
            <a:pPr algn="just"/>
            <a:endParaRPr lang="en-US" sz="2200" dirty="0">
              <a:latin typeface="Times New Roman" pitchFamily="18" charset="0"/>
              <a:cs typeface="Times New Roman" pitchFamily="18" charset="0"/>
            </a:endParaRPr>
          </a:p>
        </p:txBody>
      </p:sp>
      <p:sp>
        <p:nvSpPr>
          <p:cNvPr id="4" name="Title 1"/>
          <p:cNvSpPr txBox="1">
            <a:spLocks/>
          </p:cNvSpPr>
          <p:nvPr/>
        </p:nvSpPr>
        <p:spPr>
          <a:xfrm>
            <a:off x="381000" y="0"/>
            <a:ext cx="8229600" cy="808574"/>
          </a:xfrm>
          <a:prstGeom prst="rect">
            <a:avLst/>
          </a:prstGeom>
        </p:spPr>
        <p:txBody>
          <a:bodyPr vert="horz" lIns="91440" tIns="45720" rIns="91440" bIns="45720" rtlCol="0" anchor="ctr">
            <a:normAutofit/>
          </a:bodyPr>
          <a:lstStyle/>
          <a:p>
            <a:pPr lvl="0" algn="ctr">
              <a:spcBef>
                <a:spcPct val="0"/>
              </a:spcBef>
              <a:defRPr/>
            </a:pPr>
            <a:r>
              <a:rPr lang="en-US" sz="4400" dirty="0" smtClean="0"/>
              <a:t>Practice Problems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3"/>
          <p:cNvPicPr>
            <a:picLocks noChangeAspect="1" noChangeArrowheads="1"/>
          </p:cNvPicPr>
          <p:nvPr/>
        </p:nvPicPr>
        <p:blipFill>
          <a:blip r:embed="rId2" cstate="print"/>
          <a:srcRect/>
          <a:stretch>
            <a:fillRect/>
          </a:stretch>
        </p:blipFill>
        <p:spPr bwMode="auto">
          <a:xfrm>
            <a:off x="533400" y="457200"/>
            <a:ext cx="8077200" cy="60198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a:stretch>
            <a:fillRect/>
          </a:stretch>
        </p:blipFill>
        <p:spPr bwMode="auto">
          <a:xfrm>
            <a:off x="457200" y="457200"/>
            <a:ext cx="8153400" cy="58674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2" cstate="print"/>
          <a:srcRect/>
          <a:stretch>
            <a:fillRect/>
          </a:stretch>
        </p:blipFill>
        <p:spPr bwMode="auto">
          <a:xfrm>
            <a:off x="381000" y="304800"/>
            <a:ext cx="8305800" cy="65532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cstate="print"/>
          <a:srcRect/>
          <a:stretch>
            <a:fillRect/>
          </a:stretch>
        </p:blipFill>
        <p:spPr bwMode="auto">
          <a:xfrm>
            <a:off x="1219200" y="304800"/>
            <a:ext cx="7162800" cy="2819400"/>
          </a:xfrm>
          <a:prstGeom prst="rect">
            <a:avLst/>
          </a:prstGeom>
          <a:noFill/>
          <a:ln w="9525">
            <a:noFill/>
            <a:miter lim="800000"/>
            <a:headEnd/>
            <a:tailEnd/>
          </a:ln>
        </p:spPr>
      </p:pic>
      <p:pic>
        <p:nvPicPr>
          <p:cNvPr id="49155" name="Picture 3"/>
          <p:cNvPicPr>
            <a:picLocks noChangeAspect="1" noChangeArrowheads="1"/>
          </p:cNvPicPr>
          <p:nvPr/>
        </p:nvPicPr>
        <p:blipFill>
          <a:blip r:embed="rId3" cstate="print"/>
          <a:srcRect/>
          <a:stretch>
            <a:fillRect/>
          </a:stretch>
        </p:blipFill>
        <p:spPr bwMode="auto">
          <a:xfrm>
            <a:off x="1228299" y="3429000"/>
            <a:ext cx="7077501" cy="27432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cstate="print"/>
          <a:srcRect/>
          <a:stretch>
            <a:fillRect/>
          </a:stretch>
        </p:blipFill>
        <p:spPr bwMode="auto">
          <a:xfrm>
            <a:off x="533400" y="381000"/>
            <a:ext cx="8077200" cy="6172199"/>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3" name="Picture 3"/>
          <p:cNvPicPr>
            <a:picLocks noChangeAspect="1" noChangeArrowheads="1"/>
          </p:cNvPicPr>
          <p:nvPr/>
        </p:nvPicPr>
        <p:blipFill>
          <a:blip r:embed="rId2" cstate="print"/>
          <a:srcRect/>
          <a:stretch>
            <a:fillRect/>
          </a:stretch>
        </p:blipFill>
        <p:spPr bwMode="auto">
          <a:xfrm>
            <a:off x="381000" y="228600"/>
            <a:ext cx="8458200" cy="64008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7" name="Picture 3"/>
          <p:cNvPicPr>
            <a:picLocks noChangeAspect="1" noChangeArrowheads="1"/>
          </p:cNvPicPr>
          <p:nvPr/>
        </p:nvPicPr>
        <p:blipFill>
          <a:blip r:embed="rId2" cstate="print"/>
          <a:srcRect/>
          <a:stretch>
            <a:fillRect/>
          </a:stretch>
        </p:blipFill>
        <p:spPr bwMode="auto">
          <a:xfrm>
            <a:off x="381000" y="457200"/>
            <a:ext cx="8305800" cy="60960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cstate="print"/>
          <a:srcRect/>
          <a:stretch>
            <a:fillRect/>
          </a:stretch>
        </p:blipFill>
        <p:spPr bwMode="auto">
          <a:xfrm>
            <a:off x="609600" y="457200"/>
            <a:ext cx="7620000" cy="61722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rmAutofit/>
          </a:bodyPr>
          <a:lstStyle/>
          <a:p>
            <a:pPr algn="just">
              <a:buNone/>
            </a:pPr>
            <a:r>
              <a:rPr lang="en-US" sz="2800" b="1" dirty="0" smtClean="0">
                <a:latin typeface="Times New Roman" pitchFamily="18" charset="0"/>
                <a:cs typeface="Times New Roman" pitchFamily="18" charset="0"/>
              </a:rPr>
              <a:t>Pushdown Automata(PDA) - Definition</a:t>
            </a:r>
          </a:p>
          <a:p>
            <a:pPr lvl="1" algn="just">
              <a:buFont typeface="Arial" pitchFamily="34" charset="0"/>
              <a:buChar char="•"/>
            </a:pPr>
            <a:r>
              <a:rPr lang="en-US" dirty="0" smtClean="0">
                <a:latin typeface="Times New Roman" pitchFamily="18" charset="0"/>
                <a:cs typeface="Times New Roman" pitchFamily="18" charset="0"/>
              </a:rPr>
              <a:t>A pushdown automaton (PDA) is a finite automaton equipped with a stack-based memory.</a:t>
            </a:r>
          </a:p>
          <a:p>
            <a:pPr lvl="1" algn="just">
              <a:buFont typeface="Arial" pitchFamily="34" charset="0"/>
              <a:buChar char="•"/>
            </a:pPr>
            <a:r>
              <a:rPr lang="en-US" dirty="0" smtClean="0">
                <a:latin typeface="Times New Roman" pitchFamily="18" charset="0"/>
                <a:cs typeface="Times New Roman" pitchFamily="18" charset="0"/>
              </a:rPr>
              <a:t>Each transition is based on the current input symbol and the top of the stack, optionally pops the top of the stack and  optionally pushes new symbols onto the stack. </a:t>
            </a:r>
          </a:p>
          <a:p>
            <a:pPr lvl="1" algn="just">
              <a:buFont typeface="Arial" pitchFamily="34" charset="0"/>
              <a:buChar char="•"/>
            </a:pPr>
            <a:r>
              <a:rPr lang="en-US" dirty="0" smtClean="0">
                <a:latin typeface="Times New Roman" pitchFamily="18" charset="0"/>
                <a:cs typeface="Times New Roman" pitchFamily="18" charset="0"/>
              </a:rPr>
              <a:t>Initially, the stack holds a special symbol Z</a:t>
            </a:r>
            <a:r>
              <a:rPr lang="en-US" baseline="-25000" dirty="0" smtClean="0">
                <a:latin typeface="Times New Roman" pitchFamily="18" charset="0"/>
                <a:cs typeface="Times New Roman" pitchFamily="18" charset="0"/>
              </a:rPr>
              <a:t>0</a:t>
            </a:r>
            <a:r>
              <a:rPr lang="en-US" dirty="0" smtClean="0">
                <a:latin typeface="Times New Roman" pitchFamily="18" charset="0"/>
                <a:cs typeface="Times New Roman" pitchFamily="18" charset="0"/>
              </a:rPr>
              <a:t> that indicates the bottom of the stack.</a:t>
            </a: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153400" cy="5486400"/>
          </a:xfrm>
        </p:spPr>
        <p:txBody>
          <a:bodyPr>
            <a:noAutofit/>
          </a:bodyPr>
          <a:lstStyle/>
          <a:p>
            <a:pPr lvl="0">
              <a:buNone/>
            </a:pPr>
            <a:r>
              <a:rPr lang="en-US" sz="2400" cap="all" dirty="0" smtClean="0">
                <a:latin typeface="Times New Roman" pitchFamily="18" charset="0"/>
                <a:cs typeface="Times New Roman" pitchFamily="18" charset="0"/>
              </a:rPr>
              <a:t>1.  C</a:t>
            </a:r>
            <a:r>
              <a:rPr lang="en-US" sz="2400" dirty="0" smtClean="0">
                <a:latin typeface="Times New Roman" pitchFamily="18" charset="0"/>
                <a:cs typeface="Times New Roman" pitchFamily="18" charset="0"/>
              </a:rPr>
              <a:t>onvert the PDA M = ( {p, q}, {0, 1}, {X, Z</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δ, q, Z</a:t>
            </a:r>
            <a:r>
              <a:rPr lang="en-US" sz="2400" baseline="-25000" dirty="0" smtClean="0">
                <a:latin typeface="Times New Roman" pitchFamily="18" charset="0"/>
                <a:cs typeface="Times New Roman" pitchFamily="18" charset="0"/>
              </a:rPr>
              <a:t>0 </a:t>
            </a:r>
            <a:r>
              <a:rPr lang="en-US" sz="2400" dirty="0" smtClean="0">
                <a:latin typeface="Times New Roman" pitchFamily="18" charset="0"/>
                <a:cs typeface="Times New Roman" pitchFamily="18" charset="0"/>
              </a:rPr>
              <a:t>,{p}) to a CFG, if is given by</a:t>
            </a:r>
          </a:p>
          <a:p>
            <a:pPr lvl="0">
              <a:buNone/>
            </a:pPr>
            <a:r>
              <a:rPr lang="en-US" sz="2400" dirty="0" smtClean="0">
                <a:latin typeface="Times New Roman" pitchFamily="18" charset="0"/>
                <a:cs typeface="Times New Roman" pitchFamily="18" charset="0"/>
              </a:rPr>
              <a:t>	A.  δ(q, 0, Z</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  {(q, XZ</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B. δ(q, 0, X)  =  {(q, XX)}</a:t>
            </a:r>
          </a:p>
          <a:p>
            <a:pPr lvl="0">
              <a:buNone/>
            </a:pPr>
            <a:r>
              <a:rPr lang="en-US" sz="2400" dirty="0" smtClean="0">
                <a:latin typeface="Times New Roman" pitchFamily="18" charset="0"/>
                <a:cs typeface="Times New Roman" pitchFamily="18" charset="0"/>
              </a:rPr>
              <a:t>	C.  δ(q, 1, X)  =  {(q, X)}          D. δ(q, ε, X)  =  {(p, ε)}</a:t>
            </a:r>
          </a:p>
          <a:p>
            <a:pPr lvl="0">
              <a:buNone/>
            </a:pPr>
            <a:r>
              <a:rPr lang="en-US" sz="2400" dirty="0" smtClean="0">
                <a:latin typeface="Times New Roman" pitchFamily="18" charset="0"/>
                <a:cs typeface="Times New Roman" pitchFamily="18" charset="0"/>
              </a:rPr>
              <a:t>	E.  δ(p, ε, X)  =  {(p, ε)}           F.  δ(p, 1, X)  =  {(p, XX)}</a:t>
            </a:r>
          </a:p>
          <a:p>
            <a:pPr lvl="0">
              <a:buNone/>
            </a:pPr>
            <a:r>
              <a:rPr lang="en-US" sz="2400" dirty="0" smtClean="0">
                <a:latin typeface="Times New Roman" pitchFamily="18" charset="0"/>
                <a:cs typeface="Times New Roman" pitchFamily="18" charset="0"/>
              </a:rPr>
              <a:t>	G.  δ(p, 1, Z</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  {(p, ε)}</a:t>
            </a:r>
            <a:r>
              <a:rPr lang="en-US" sz="2400" cap="all" dirty="0" smtClean="0">
                <a:latin typeface="Times New Roman" pitchFamily="18" charset="0"/>
                <a:cs typeface="Times New Roman" pitchFamily="18" charset="0"/>
              </a:rPr>
              <a:t> </a:t>
            </a:r>
          </a:p>
          <a:p>
            <a:pPr lvl="0">
              <a:buNone/>
            </a:pPr>
            <a:endParaRPr lang="en-US" sz="2400" dirty="0" smtClean="0">
              <a:latin typeface="Times New Roman" pitchFamily="18" charset="0"/>
              <a:cs typeface="Times New Roman" pitchFamily="18" charset="0"/>
            </a:endParaRPr>
          </a:p>
          <a:p>
            <a:pPr lvl="0">
              <a:buNone/>
            </a:pPr>
            <a:r>
              <a:rPr lang="en-US" sz="2400" dirty="0" smtClean="0">
                <a:latin typeface="Times New Roman" pitchFamily="18" charset="0"/>
                <a:cs typeface="Times New Roman" pitchFamily="18" charset="0"/>
              </a:rPr>
              <a:t>2.	Construct the grammar from the given PDA M = ( {q</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q</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{0, 1}, {S,A}, δ, q</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Z</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,F) and δ is given by </a:t>
            </a:r>
          </a:p>
          <a:p>
            <a:pPr lvl="0">
              <a:buNone/>
            </a:pPr>
            <a:r>
              <a:rPr lang="en-US" sz="2400" dirty="0" smtClean="0">
                <a:latin typeface="Times New Roman" pitchFamily="18" charset="0"/>
                <a:cs typeface="Times New Roman" pitchFamily="18" charset="0"/>
              </a:rPr>
              <a:t>	A.  δ(q</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0, Z</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  {(q</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XZ</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B. δ(q</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0, X)  =  {(q</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XX)}</a:t>
            </a:r>
          </a:p>
          <a:p>
            <a:pPr lvl="0">
              <a:buNone/>
            </a:pPr>
            <a:r>
              <a:rPr lang="en-US" sz="2400" dirty="0" smtClean="0">
                <a:latin typeface="Times New Roman" pitchFamily="18" charset="0"/>
                <a:cs typeface="Times New Roman" pitchFamily="18" charset="0"/>
              </a:rPr>
              <a:t>	C.  δ(q</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1, X)  =  {(q</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ε)}          D. δ(q</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1, X)  =  {(q</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ε)}</a:t>
            </a:r>
          </a:p>
          <a:p>
            <a:pPr lvl="0">
              <a:buNone/>
            </a:pPr>
            <a:r>
              <a:rPr lang="en-US" sz="2400" dirty="0" smtClean="0">
                <a:latin typeface="Times New Roman" pitchFamily="18" charset="0"/>
                <a:cs typeface="Times New Roman" pitchFamily="18" charset="0"/>
              </a:rPr>
              <a:t>	E.  δ(q</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ε, X)  =  {(q</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ε)}          F. δ(q</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ε, Z</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  {(q</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ε)}</a:t>
            </a:r>
          </a:p>
          <a:p>
            <a:pPr algn="just">
              <a:buNone/>
            </a:pPr>
            <a:endParaRPr lang="en-US" sz="2400" dirty="0">
              <a:latin typeface="Times New Roman" pitchFamily="18" charset="0"/>
              <a:cs typeface="Times New Roman" pitchFamily="18" charset="0"/>
            </a:endParaRPr>
          </a:p>
        </p:txBody>
      </p:sp>
      <p:sp>
        <p:nvSpPr>
          <p:cNvPr id="4" name="Title 1"/>
          <p:cNvSpPr txBox="1">
            <a:spLocks/>
          </p:cNvSpPr>
          <p:nvPr/>
        </p:nvSpPr>
        <p:spPr>
          <a:xfrm>
            <a:off x="381000" y="0"/>
            <a:ext cx="8229600" cy="808574"/>
          </a:xfrm>
          <a:prstGeom prst="rect">
            <a:avLst/>
          </a:prstGeom>
        </p:spPr>
        <p:txBody>
          <a:bodyPr vert="horz" lIns="91440" tIns="45720" rIns="91440" bIns="45720" rtlCol="0" anchor="ctr">
            <a:normAutofit/>
          </a:bodyPr>
          <a:lstStyle/>
          <a:p>
            <a:pPr lvl="0" algn="ctr">
              <a:spcBef>
                <a:spcPct val="0"/>
              </a:spcBef>
              <a:defRPr/>
            </a:pPr>
            <a:r>
              <a:rPr lang="en-US" sz="4400" dirty="0" smtClean="0"/>
              <a:t>Practice Problems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lstStyle/>
          <a:p>
            <a:pPr>
              <a:buNone/>
            </a:pPr>
            <a:r>
              <a:rPr lang="en-US" sz="2800" b="1" dirty="0" smtClean="0">
                <a:solidFill>
                  <a:srgbClr val="C00000"/>
                </a:solidFill>
                <a:latin typeface="Times New Roman" pitchFamily="18" charset="0"/>
                <a:cs typeface="Times New Roman" pitchFamily="18" charset="0"/>
              </a:rPr>
              <a:t>CFL Closure Property</a:t>
            </a:r>
          </a:p>
          <a:p>
            <a:endParaRPr lang="en-US" dirty="0"/>
          </a:p>
        </p:txBody>
      </p:sp>
      <p:pic>
        <p:nvPicPr>
          <p:cNvPr id="56322" name="Picture 2"/>
          <p:cNvPicPr>
            <a:picLocks noChangeAspect="1" noChangeArrowheads="1"/>
          </p:cNvPicPr>
          <p:nvPr/>
        </p:nvPicPr>
        <p:blipFill>
          <a:blip r:embed="rId2" cstate="print"/>
          <a:srcRect/>
          <a:stretch>
            <a:fillRect/>
          </a:stretch>
        </p:blipFill>
        <p:spPr bwMode="auto">
          <a:xfrm>
            <a:off x="533400" y="1143000"/>
            <a:ext cx="8153400" cy="53340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cstate="print"/>
          <a:srcRect/>
          <a:stretch>
            <a:fillRect/>
          </a:stretch>
        </p:blipFill>
        <p:spPr bwMode="auto">
          <a:xfrm>
            <a:off x="457200" y="457200"/>
            <a:ext cx="8305800" cy="60198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1" name="Picture 3"/>
          <p:cNvPicPr>
            <a:picLocks noChangeAspect="1" noChangeArrowheads="1"/>
          </p:cNvPicPr>
          <p:nvPr/>
        </p:nvPicPr>
        <p:blipFill>
          <a:blip r:embed="rId2" cstate="print"/>
          <a:srcRect/>
          <a:stretch>
            <a:fillRect/>
          </a:stretch>
        </p:blipFill>
        <p:spPr bwMode="auto">
          <a:xfrm>
            <a:off x="457200" y="533401"/>
            <a:ext cx="8153400" cy="3428999"/>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181600"/>
          </a:xfrm>
        </p:spPr>
        <p:txBody>
          <a:bodyPr>
            <a:noAutofit/>
          </a:bodyPr>
          <a:lstStyle/>
          <a:p>
            <a:pPr algn="just"/>
            <a:r>
              <a:rPr lang="en-US" sz="2200" dirty="0" smtClean="0">
                <a:latin typeface="Times New Roman" pitchFamily="18" charset="0"/>
                <a:cs typeface="Times New Roman" pitchFamily="18" charset="0"/>
              </a:rPr>
              <a:t>Pumping Lemma for CFL states that for any Context Free Language L, it is possible to find two substrings that can be ‘pumped’ any number of times and still be in the same language. </a:t>
            </a:r>
          </a:p>
          <a:p>
            <a:pPr algn="just"/>
            <a:r>
              <a:rPr lang="en-US" sz="2200" dirty="0" smtClean="0">
                <a:latin typeface="Times New Roman" pitchFamily="18" charset="0"/>
                <a:cs typeface="Times New Roman" pitchFamily="18" charset="0"/>
              </a:rPr>
              <a:t>For any language L, we break its strings into five parts and pump second and fourth substring.</a:t>
            </a:r>
          </a:p>
          <a:p>
            <a:pPr algn="just"/>
            <a:r>
              <a:rPr lang="en-US" sz="2200" dirty="0" smtClean="0">
                <a:latin typeface="Times New Roman" pitchFamily="18" charset="0"/>
                <a:cs typeface="Times New Roman" pitchFamily="18" charset="0"/>
              </a:rPr>
              <a:t>Pumping Lemma, here also, is used as a tool to prove that a language is not CFL. Because, if any one string does not satisfy its conditions, then the language is not CFL.</a:t>
            </a:r>
          </a:p>
          <a:p>
            <a:pPr algn="just"/>
            <a:r>
              <a:rPr lang="en-US" sz="2200" dirty="0" smtClean="0">
                <a:latin typeface="Times New Roman" pitchFamily="18" charset="0"/>
                <a:cs typeface="Times New Roman" pitchFamily="18" charset="0"/>
              </a:rPr>
              <a:t>If </a:t>
            </a:r>
            <a:r>
              <a:rPr lang="en-US" sz="2200" b="1" dirty="0" smtClean="0">
                <a:latin typeface="Times New Roman" pitchFamily="18" charset="0"/>
                <a:cs typeface="Times New Roman" pitchFamily="18" charset="0"/>
              </a:rPr>
              <a:t>L</a:t>
            </a:r>
            <a:r>
              <a:rPr lang="en-US" sz="2200" dirty="0" smtClean="0">
                <a:latin typeface="Times New Roman" pitchFamily="18" charset="0"/>
                <a:cs typeface="Times New Roman" pitchFamily="18" charset="0"/>
              </a:rPr>
              <a:t> is a context-free language, there is a pumping length </a:t>
            </a:r>
            <a:r>
              <a:rPr lang="en-US" sz="2200" b="1" dirty="0" smtClean="0">
                <a:latin typeface="Times New Roman" pitchFamily="18" charset="0"/>
                <a:cs typeface="Times New Roman" pitchFamily="18" charset="0"/>
              </a:rPr>
              <a:t>p</a:t>
            </a:r>
            <a:r>
              <a:rPr lang="en-US" sz="2200" dirty="0" smtClean="0">
                <a:latin typeface="Times New Roman" pitchFamily="18" charset="0"/>
                <a:cs typeface="Times New Roman" pitchFamily="18" charset="0"/>
              </a:rPr>
              <a:t> such that any string </a:t>
            </a:r>
            <a:r>
              <a:rPr lang="en-US" sz="2200" b="1" dirty="0" smtClean="0">
                <a:latin typeface="Times New Roman" pitchFamily="18" charset="0"/>
                <a:cs typeface="Times New Roman" pitchFamily="18" charset="0"/>
              </a:rPr>
              <a:t>S ∈ L</a:t>
            </a:r>
            <a:r>
              <a:rPr lang="en-US" sz="2200" dirty="0" smtClean="0">
                <a:latin typeface="Times New Roman" pitchFamily="18" charset="0"/>
                <a:cs typeface="Times New Roman" pitchFamily="18" charset="0"/>
              </a:rPr>
              <a:t> of length </a:t>
            </a:r>
            <a:r>
              <a:rPr lang="en-US" sz="2200" b="1" dirty="0" smtClean="0">
                <a:latin typeface="Times New Roman" pitchFamily="18" charset="0"/>
                <a:cs typeface="Times New Roman" pitchFamily="18" charset="0"/>
              </a:rPr>
              <a:t>≥ p</a:t>
            </a:r>
            <a:r>
              <a:rPr lang="en-US" sz="2200" dirty="0" smtClean="0">
                <a:latin typeface="Times New Roman" pitchFamily="18" charset="0"/>
                <a:cs typeface="Times New Roman" pitchFamily="18" charset="0"/>
              </a:rPr>
              <a:t>  may be divided into 5 pieces as </a:t>
            </a:r>
            <a:r>
              <a:rPr lang="en-US" sz="2200" b="1" dirty="0" smtClean="0">
                <a:latin typeface="Times New Roman" pitchFamily="18" charset="0"/>
                <a:cs typeface="Times New Roman" pitchFamily="18" charset="0"/>
              </a:rPr>
              <a:t>S = uvxyz </a:t>
            </a:r>
            <a:r>
              <a:rPr lang="en-US" sz="2200" dirty="0" smtClean="0">
                <a:latin typeface="Times New Roman" pitchFamily="18" charset="0"/>
                <a:cs typeface="Times New Roman" pitchFamily="18" charset="0"/>
              </a:rPr>
              <a:t>such that the following conditions must be true:</a:t>
            </a:r>
          </a:p>
          <a:p>
            <a:pPr marL="971550" lvl="1" indent="-514350">
              <a:buFont typeface="+mj-lt"/>
              <a:buAutoNum type="arabicParenR"/>
            </a:pPr>
            <a:r>
              <a:rPr lang="en-US" sz="2200" dirty="0" smtClean="0">
                <a:latin typeface="Times New Roman" pitchFamily="18" charset="0"/>
                <a:cs typeface="Times New Roman" pitchFamily="18" charset="0"/>
              </a:rPr>
              <a:t>uv</a:t>
            </a:r>
            <a:r>
              <a:rPr lang="en-US" sz="2200" baseline="30000" dirty="0" smtClean="0">
                <a:latin typeface="Times New Roman" pitchFamily="18" charset="0"/>
                <a:cs typeface="Times New Roman" pitchFamily="18" charset="0"/>
              </a:rPr>
              <a:t>i</a:t>
            </a:r>
            <a:r>
              <a:rPr lang="en-US" sz="2200" dirty="0" smtClean="0">
                <a:latin typeface="Times New Roman" pitchFamily="18" charset="0"/>
                <a:cs typeface="Times New Roman" pitchFamily="18" charset="0"/>
              </a:rPr>
              <a:t>xy</a:t>
            </a:r>
            <a:r>
              <a:rPr lang="en-US" sz="2200" baseline="30000" dirty="0" smtClean="0">
                <a:latin typeface="Times New Roman" pitchFamily="18" charset="0"/>
                <a:cs typeface="Times New Roman" pitchFamily="18" charset="0"/>
              </a:rPr>
              <a:t>i</a:t>
            </a:r>
            <a:r>
              <a:rPr lang="en-US" sz="2200" dirty="0" smtClean="0">
                <a:latin typeface="Times New Roman" pitchFamily="18" charset="0"/>
                <a:cs typeface="Times New Roman" pitchFamily="18" charset="0"/>
              </a:rPr>
              <a:t>z  is in L for every i </a:t>
            </a:r>
            <a:r>
              <a:rPr lang="en-US" sz="2200" u="sng" dirty="0" smtClean="0">
                <a:latin typeface="Times New Roman" pitchFamily="18" charset="0"/>
                <a:cs typeface="Times New Roman" pitchFamily="18" charset="0"/>
              </a:rPr>
              <a:t>&gt;</a:t>
            </a:r>
            <a:r>
              <a:rPr lang="en-US" sz="2200" dirty="0" smtClean="0">
                <a:latin typeface="Times New Roman" pitchFamily="18" charset="0"/>
                <a:cs typeface="Times New Roman" pitchFamily="18" charset="0"/>
              </a:rPr>
              <a:t> 0</a:t>
            </a:r>
          </a:p>
          <a:p>
            <a:pPr marL="971550" lvl="1" indent="-514350">
              <a:buFont typeface="+mj-lt"/>
              <a:buAutoNum type="arabicParenR"/>
            </a:pPr>
            <a:r>
              <a:rPr lang="en-US" sz="2200" dirty="0" smtClean="0">
                <a:latin typeface="Times New Roman" pitchFamily="18" charset="0"/>
                <a:cs typeface="Times New Roman" pitchFamily="18" charset="0"/>
              </a:rPr>
              <a:t>|v y| &gt; 0</a:t>
            </a:r>
          </a:p>
          <a:p>
            <a:pPr marL="971550" lvl="1" indent="-514350">
              <a:buFont typeface="+mj-lt"/>
              <a:buAutoNum type="arabicParenR"/>
            </a:pPr>
            <a:r>
              <a:rPr lang="en-US" sz="2200" dirty="0" smtClean="0">
                <a:latin typeface="Times New Roman" pitchFamily="18" charset="0"/>
                <a:cs typeface="Times New Roman" pitchFamily="18" charset="0"/>
              </a:rPr>
              <a:t>|v x y| </a:t>
            </a:r>
            <a:r>
              <a:rPr lang="en-US" sz="2200" u="sng" dirty="0" smtClean="0">
                <a:latin typeface="Times New Roman" pitchFamily="18" charset="0"/>
                <a:cs typeface="Times New Roman" pitchFamily="18" charset="0"/>
              </a:rPr>
              <a:t>&lt;</a:t>
            </a:r>
            <a:r>
              <a:rPr lang="en-US" sz="2200" dirty="0" smtClean="0">
                <a:latin typeface="Times New Roman" pitchFamily="18" charset="0"/>
                <a:cs typeface="Times New Roman" pitchFamily="18" charset="0"/>
              </a:rPr>
              <a:t> p</a:t>
            </a:r>
          </a:p>
          <a:p>
            <a:pPr algn="just"/>
            <a:endParaRPr lang="en-US" sz="2200" dirty="0" smtClean="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1143000"/>
          </a:xfrm>
        </p:spPr>
        <p:style>
          <a:lnRef idx="3">
            <a:schemeClr val="lt1"/>
          </a:lnRef>
          <a:fillRef idx="1">
            <a:schemeClr val="accent4"/>
          </a:fillRef>
          <a:effectRef idx="1">
            <a:schemeClr val="accent4"/>
          </a:effectRef>
          <a:fontRef idx="minor">
            <a:schemeClr val="lt1"/>
          </a:fontRef>
        </p:style>
        <p:txBody>
          <a:bodyPr/>
          <a:lstStyle/>
          <a:p>
            <a:r>
              <a:rPr lang="en-IN" dirty="0" smtClean="0"/>
              <a:t>PUMPING LEMMA FOR CFL</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04800" y="533400"/>
            <a:ext cx="8458200" cy="55626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3400" y="381000"/>
            <a:ext cx="8077200" cy="60198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153400" cy="4724400"/>
          </a:xfrm>
        </p:spPr>
        <p:txBody>
          <a:bodyPr>
            <a:noAutofit/>
          </a:bodyPr>
          <a:lstStyle/>
          <a:p>
            <a:pPr marL="457200" indent="-457200" algn="just">
              <a:buAutoNum type="arabicPeriod"/>
            </a:pPr>
            <a:r>
              <a:rPr lang="en-US" sz="2800" dirty="0" smtClean="0">
                <a:latin typeface="Times New Roman" pitchFamily="18" charset="0"/>
                <a:cs typeface="Times New Roman" pitchFamily="18" charset="0"/>
              </a:rPr>
              <a:t>Find out whether the language </a:t>
            </a:r>
            <a:r>
              <a:rPr lang="en-US" sz="2800" b="1" dirty="0" smtClean="0">
                <a:latin typeface="Times New Roman" pitchFamily="18" charset="0"/>
                <a:cs typeface="Times New Roman" pitchFamily="18" charset="0"/>
              </a:rPr>
              <a:t>L = {</a:t>
            </a:r>
            <a:r>
              <a:rPr lang="en-US" sz="2800" b="1" dirty="0" err="1" smtClean="0">
                <a:latin typeface="Times New Roman" pitchFamily="18" charset="0"/>
                <a:cs typeface="Times New Roman" pitchFamily="18" charset="0"/>
              </a:rPr>
              <a:t>x</a:t>
            </a:r>
            <a:r>
              <a:rPr lang="en-US" sz="2800" b="1" baseline="30000" dirty="0" err="1" smtClean="0">
                <a:latin typeface="Times New Roman" pitchFamily="18" charset="0"/>
                <a:cs typeface="Times New Roman" pitchFamily="18" charset="0"/>
              </a:rPr>
              <a:t>n</a:t>
            </a:r>
            <a:r>
              <a:rPr lang="en-US" sz="2800" b="1" dirty="0" err="1" smtClean="0">
                <a:latin typeface="Times New Roman" pitchFamily="18" charset="0"/>
                <a:cs typeface="Times New Roman" pitchFamily="18" charset="0"/>
              </a:rPr>
              <a:t>y</a:t>
            </a:r>
            <a:r>
              <a:rPr lang="en-US" sz="2800" b="1" baseline="30000" dirty="0" err="1" smtClean="0">
                <a:latin typeface="Times New Roman" pitchFamily="18" charset="0"/>
                <a:cs typeface="Times New Roman" pitchFamily="18" charset="0"/>
              </a:rPr>
              <a:t>n</a:t>
            </a:r>
            <a:r>
              <a:rPr lang="en-US" sz="2800" b="1" dirty="0" err="1" smtClean="0">
                <a:latin typeface="Times New Roman" pitchFamily="18" charset="0"/>
                <a:cs typeface="Times New Roman" pitchFamily="18" charset="0"/>
              </a:rPr>
              <a:t>z</a:t>
            </a:r>
            <a:r>
              <a:rPr lang="en-US" sz="2800" b="1" baseline="30000" dirty="0" err="1" smtClean="0">
                <a:latin typeface="Times New Roman" pitchFamily="18" charset="0"/>
                <a:cs typeface="Times New Roman" pitchFamily="18" charset="0"/>
              </a:rPr>
              <a:t>n</a:t>
            </a:r>
            <a:r>
              <a:rPr lang="en-US" sz="2800" b="1" dirty="0" smtClean="0">
                <a:latin typeface="Times New Roman" pitchFamily="18" charset="0"/>
                <a:cs typeface="Times New Roman" pitchFamily="18" charset="0"/>
              </a:rPr>
              <a:t> | n ≥ 1}</a:t>
            </a:r>
            <a:r>
              <a:rPr lang="en-US" sz="2800" dirty="0" smtClean="0">
                <a:latin typeface="Times New Roman" pitchFamily="18" charset="0"/>
                <a:cs typeface="Times New Roman" pitchFamily="18" charset="0"/>
              </a:rPr>
              <a:t> is context free or not.</a:t>
            </a:r>
          </a:p>
          <a:p>
            <a:pPr marL="457200" indent="-457200" algn="just">
              <a:buAutoNum type="arabicPeriod"/>
            </a:pPr>
            <a:endParaRPr lang="en-US" sz="2800" dirty="0" smtClean="0">
              <a:latin typeface="Times New Roman" pitchFamily="18" charset="0"/>
              <a:cs typeface="Times New Roman" pitchFamily="18" charset="0"/>
            </a:endParaRPr>
          </a:p>
          <a:p>
            <a:pPr marL="457200" indent="-457200" algn="just">
              <a:buFont typeface="Arial" pitchFamily="34" charset="0"/>
              <a:buAutoNum type="arabicPeriod"/>
            </a:pPr>
            <a:r>
              <a:rPr lang="en-US" sz="2800" dirty="0" smtClean="0">
                <a:latin typeface="Times New Roman" pitchFamily="18" charset="0"/>
                <a:cs typeface="Times New Roman" pitchFamily="18" charset="0"/>
              </a:rPr>
              <a:t>Find out whether the language </a:t>
            </a:r>
            <a:r>
              <a:rPr lang="en-US" sz="2800" b="1" dirty="0" smtClean="0">
                <a:latin typeface="Times New Roman" pitchFamily="18" charset="0"/>
                <a:cs typeface="Times New Roman" pitchFamily="18" charset="0"/>
              </a:rPr>
              <a:t>L = {</a:t>
            </a:r>
            <a:r>
              <a:rPr lang="en-US" sz="2800" b="1" dirty="0" err="1" smtClean="0">
                <a:latin typeface="Times New Roman" pitchFamily="18" charset="0"/>
                <a:cs typeface="Times New Roman" pitchFamily="18" charset="0"/>
              </a:rPr>
              <a:t>ww</a:t>
            </a:r>
            <a:r>
              <a:rPr lang="en-US" sz="2800" b="1" baseline="30000" dirty="0" err="1" smtClean="0">
                <a:latin typeface="Times New Roman" pitchFamily="18" charset="0"/>
                <a:cs typeface="Times New Roman" pitchFamily="18" charset="0"/>
              </a:rPr>
              <a:t>R</a:t>
            </a:r>
            <a:r>
              <a:rPr lang="en-US" sz="2800" b="1" dirty="0" err="1" smtClean="0">
                <a:latin typeface="Times New Roman" pitchFamily="18" charset="0"/>
                <a:cs typeface="Times New Roman" pitchFamily="18" charset="0"/>
              </a:rPr>
              <a:t>w</a:t>
            </a:r>
            <a:r>
              <a:rPr lang="en-US" sz="2800" b="1" dirty="0" smtClean="0">
                <a:latin typeface="Times New Roman" pitchFamily="18" charset="0"/>
                <a:cs typeface="Times New Roman" pitchFamily="18" charset="0"/>
              </a:rPr>
              <a:t> | w ∈ {0,1}*} </a:t>
            </a:r>
            <a:r>
              <a:rPr lang="en-US" sz="2800" dirty="0" smtClean="0">
                <a:latin typeface="Times New Roman" pitchFamily="18" charset="0"/>
                <a:cs typeface="Times New Roman" pitchFamily="18" charset="0"/>
              </a:rPr>
              <a:t> is context free or not.</a:t>
            </a:r>
          </a:p>
          <a:p>
            <a:pPr marL="457200" indent="-457200" algn="just">
              <a:buAutoNum type="arabicPeriod"/>
            </a:pPr>
            <a:endParaRPr lang="en-US" sz="2800" dirty="0">
              <a:latin typeface="Times New Roman" pitchFamily="18" charset="0"/>
              <a:cs typeface="Times New Roman" pitchFamily="18" charset="0"/>
            </a:endParaRPr>
          </a:p>
        </p:txBody>
      </p:sp>
      <p:sp>
        <p:nvSpPr>
          <p:cNvPr id="4" name="Title 1"/>
          <p:cNvSpPr txBox="1">
            <a:spLocks/>
          </p:cNvSpPr>
          <p:nvPr/>
        </p:nvSpPr>
        <p:spPr>
          <a:xfrm>
            <a:off x="381000" y="304800"/>
            <a:ext cx="8229600" cy="808574"/>
          </a:xfrm>
          <a:prstGeom prst="rect">
            <a:avLst/>
          </a:prstGeom>
        </p:spPr>
        <p:txBody>
          <a:bodyPr vert="horz" lIns="91440" tIns="45720" rIns="91440" bIns="45720" rtlCol="0" anchor="ctr">
            <a:normAutofit/>
          </a:bodyPr>
          <a:lstStyle/>
          <a:p>
            <a:pPr lvl="0" algn="ctr">
              <a:spcBef>
                <a:spcPct val="0"/>
              </a:spcBef>
              <a:defRPr/>
            </a:pPr>
            <a:r>
              <a:rPr lang="en-US" sz="4400" smtClean="0"/>
              <a:t>Practice Problems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1" y="838200"/>
          <a:ext cx="8534399" cy="5638801"/>
        </p:xfrm>
        <a:graphic>
          <a:graphicData uri="http://schemas.openxmlformats.org/drawingml/2006/table">
            <a:tbl>
              <a:tblPr/>
              <a:tblGrid>
                <a:gridCol w="877368"/>
                <a:gridCol w="4067798"/>
                <a:gridCol w="3589233"/>
              </a:tblGrid>
              <a:tr h="325950">
                <a:tc>
                  <a:txBody>
                    <a:bodyPr/>
                    <a:lstStyle/>
                    <a:p>
                      <a:pPr algn="ctr" fontAlgn="base"/>
                      <a:r>
                        <a:rPr lang="en-US" sz="1800" b="1" cap="all" dirty="0">
                          <a:solidFill>
                            <a:schemeClr val="bg1"/>
                          </a:solidFill>
                          <a:latin typeface="Times New Roman" pitchFamily="18" charset="0"/>
                          <a:cs typeface="Times New Roman" pitchFamily="18" charset="0"/>
                        </a:rPr>
                        <a:t>S.NO</a:t>
                      </a:r>
                    </a:p>
                  </a:txBody>
                  <a:tcPr marL="14572" marR="14572" marT="14572" marB="14572" anchor="ctr">
                    <a:lnL>
                      <a:noFill/>
                    </a:lnL>
                    <a:lnR>
                      <a:noFill/>
                    </a:lnR>
                    <a:lnT>
                      <a:noFill/>
                    </a:lnT>
                    <a:lnB w="9525" cap="flat" cmpd="sng" algn="ctr">
                      <a:solidFill>
                        <a:srgbClr val="EDEDED"/>
                      </a:solidFill>
                      <a:prstDash val="solid"/>
                      <a:round/>
                      <a:headEnd type="none" w="med" len="med"/>
                      <a:tailEnd type="none" w="med" len="med"/>
                    </a:lnB>
                    <a:solidFill>
                      <a:srgbClr val="0F9D58"/>
                    </a:solidFill>
                  </a:tcPr>
                </a:tc>
                <a:tc>
                  <a:txBody>
                    <a:bodyPr/>
                    <a:lstStyle/>
                    <a:p>
                      <a:pPr algn="ctr" fontAlgn="base"/>
                      <a:r>
                        <a:rPr lang="en-US" sz="1800" b="1" cap="all" dirty="0">
                          <a:solidFill>
                            <a:schemeClr val="bg1"/>
                          </a:solidFill>
                          <a:latin typeface="Times New Roman" pitchFamily="18" charset="0"/>
                          <a:cs typeface="Times New Roman" pitchFamily="18" charset="0"/>
                        </a:rPr>
                        <a:t>PUSHDOWN AUTOMATA</a:t>
                      </a:r>
                    </a:p>
                  </a:txBody>
                  <a:tcPr marL="14572" marR="14572" marT="14572" marB="14572" anchor="ctr">
                    <a:lnL>
                      <a:noFill/>
                    </a:lnL>
                    <a:lnR>
                      <a:noFill/>
                    </a:lnR>
                    <a:lnT>
                      <a:noFill/>
                    </a:lnT>
                    <a:lnB w="9525" cap="flat" cmpd="sng" algn="ctr">
                      <a:solidFill>
                        <a:srgbClr val="EDEDED"/>
                      </a:solidFill>
                      <a:prstDash val="solid"/>
                      <a:round/>
                      <a:headEnd type="none" w="med" len="med"/>
                      <a:tailEnd type="none" w="med" len="med"/>
                    </a:lnB>
                    <a:solidFill>
                      <a:srgbClr val="0F9D58"/>
                    </a:solidFill>
                  </a:tcPr>
                </a:tc>
                <a:tc>
                  <a:txBody>
                    <a:bodyPr/>
                    <a:lstStyle/>
                    <a:p>
                      <a:pPr algn="ctr" fontAlgn="base"/>
                      <a:r>
                        <a:rPr lang="en-US" sz="1800" b="1" cap="all" dirty="0">
                          <a:solidFill>
                            <a:schemeClr val="bg1"/>
                          </a:solidFill>
                          <a:latin typeface="Times New Roman" pitchFamily="18" charset="0"/>
                          <a:cs typeface="Times New Roman" pitchFamily="18" charset="0"/>
                        </a:rPr>
                        <a:t>FINITE AUTOMATA</a:t>
                      </a:r>
                    </a:p>
                  </a:txBody>
                  <a:tcPr marL="14572" marR="14572" marT="14572" marB="14572" anchor="ctr">
                    <a:lnL>
                      <a:noFill/>
                    </a:lnL>
                    <a:lnR>
                      <a:noFill/>
                    </a:lnR>
                    <a:lnT>
                      <a:noFill/>
                    </a:lnT>
                    <a:lnB w="9525" cap="flat" cmpd="sng" algn="ctr">
                      <a:solidFill>
                        <a:srgbClr val="EDEDED"/>
                      </a:solidFill>
                      <a:prstDash val="solid"/>
                      <a:round/>
                      <a:headEnd type="none" w="med" len="med"/>
                      <a:tailEnd type="none" w="med" len="med"/>
                    </a:lnB>
                    <a:solidFill>
                      <a:srgbClr val="0F9D58"/>
                    </a:solidFill>
                  </a:tcPr>
                </a:tc>
              </a:tr>
              <a:tr h="616682">
                <a:tc>
                  <a:txBody>
                    <a:bodyPr/>
                    <a:lstStyle/>
                    <a:p>
                      <a:pPr algn="l" fontAlgn="base"/>
                      <a:r>
                        <a:rPr lang="en-US" sz="1800" b="0" dirty="0">
                          <a:latin typeface="Times New Roman" pitchFamily="18" charset="0"/>
                          <a:cs typeface="Times New Roman" pitchFamily="18" charset="0"/>
                        </a:rPr>
                        <a:t>1.</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For Type-2 grammar we can design pushdown automata.</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For Type-3 grammar we can design finite automata.</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1035569">
                <a:tc>
                  <a:txBody>
                    <a:bodyPr/>
                    <a:lstStyle/>
                    <a:p>
                      <a:pPr algn="l" fontAlgn="base"/>
                      <a:r>
                        <a:rPr lang="en-US" sz="1800" b="0" dirty="0">
                          <a:latin typeface="Times New Roman" pitchFamily="18" charset="0"/>
                          <a:cs typeface="Times New Roman" pitchFamily="18" charset="0"/>
                        </a:rPr>
                        <a:t>2.</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Non – Deterministic pushdown automata has more powerful than Deterministic pushdown automata.</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Non-Deterministic Finite Automata has same powers as in Deterministic Finite Automata.</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1321517">
                <a:tc>
                  <a:txBody>
                    <a:bodyPr/>
                    <a:lstStyle/>
                    <a:p>
                      <a:pPr algn="l" fontAlgn="base"/>
                      <a:r>
                        <a:rPr lang="en-US" sz="1800" b="0" dirty="0">
                          <a:latin typeface="Times New Roman" pitchFamily="18" charset="0"/>
                          <a:cs typeface="Times New Roman" pitchFamily="18" charset="0"/>
                        </a:rPr>
                        <a:t>3.</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Not every Non-Deterministic pushdown automata is transformed into its equivalent Deterministic pushdown Automata .</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Every Non-Deterministic Finite Automata is transformed into an equivalent Deterministic Finite Automata</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678134">
                <a:tc>
                  <a:txBody>
                    <a:bodyPr/>
                    <a:lstStyle/>
                    <a:p>
                      <a:pPr algn="l" fontAlgn="base"/>
                      <a:r>
                        <a:rPr lang="en-US" sz="1800" b="0" dirty="0">
                          <a:latin typeface="Times New Roman" pitchFamily="18" charset="0"/>
                          <a:cs typeface="Times New Roman" pitchFamily="18" charset="0"/>
                        </a:rPr>
                        <a:t>4.</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Context free languages can be recognized by pushdown automata.</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Regular languages can be recognized by finite automata.</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911328">
                <a:tc>
                  <a:txBody>
                    <a:bodyPr/>
                    <a:lstStyle/>
                    <a:p>
                      <a:pPr algn="l" fontAlgn="base"/>
                      <a:r>
                        <a:rPr lang="en-US" sz="1800" b="0" dirty="0">
                          <a:latin typeface="Times New Roman" pitchFamily="18" charset="0"/>
                          <a:cs typeface="Times New Roman" pitchFamily="18" charset="0"/>
                        </a:rPr>
                        <a:t>5.</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Pushdown automata has the additional stack for storing long sequence of alphabets.</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c>
                  <a:txBody>
                    <a:bodyPr/>
                    <a:lstStyle/>
                    <a:p>
                      <a:pPr algn="l" fontAlgn="base"/>
                      <a:r>
                        <a:rPr lang="en-US" sz="1800" b="0" dirty="0">
                          <a:latin typeface="Times New Roman" pitchFamily="18" charset="0"/>
                          <a:cs typeface="Times New Roman" pitchFamily="18" charset="0"/>
                        </a:rPr>
                        <a:t>Finite Automata doesn’t has any space to store input alphabets.</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w="9525" cap="flat" cmpd="sng" algn="ctr">
                      <a:solidFill>
                        <a:srgbClr val="EDEDED"/>
                      </a:solidFill>
                      <a:prstDash val="solid"/>
                      <a:round/>
                      <a:headEnd type="none" w="med" len="med"/>
                      <a:tailEnd type="none" w="med" len="med"/>
                    </a:lnB>
                    <a:solidFill>
                      <a:srgbClr val="FFFFFF"/>
                    </a:solidFill>
                  </a:tcPr>
                </a:tc>
              </a:tr>
              <a:tr h="749621">
                <a:tc>
                  <a:txBody>
                    <a:bodyPr/>
                    <a:lstStyle/>
                    <a:p>
                      <a:pPr algn="l" fontAlgn="base"/>
                      <a:r>
                        <a:rPr lang="en-US" sz="1800" b="0" dirty="0">
                          <a:latin typeface="Times New Roman" pitchFamily="18" charset="0"/>
                          <a:cs typeface="Times New Roman" pitchFamily="18" charset="0"/>
                        </a:rPr>
                        <a:t>6.</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a:noFill/>
                    </a:lnB>
                    <a:solidFill>
                      <a:srgbClr val="FFFFFF"/>
                    </a:solidFill>
                  </a:tcPr>
                </a:tc>
                <a:tc>
                  <a:txBody>
                    <a:bodyPr/>
                    <a:lstStyle/>
                    <a:p>
                      <a:pPr algn="l" fontAlgn="base"/>
                      <a:r>
                        <a:rPr lang="en-US" sz="1800" b="0" dirty="0">
                          <a:latin typeface="Times New Roman" pitchFamily="18" charset="0"/>
                          <a:cs typeface="Times New Roman" pitchFamily="18" charset="0"/>
                        </a:rPr>
                        <a:t>It gives acceptance of input alphabhets by going up to empty stack and final states.</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a:noFill/>
                    </a:lnB>
                    <a:solidFill>
                      <a:srgbClr val="FFFFFF"/>
                    </a:solidFill>
                  </a:tcPr>
                </a:tc>
                <a:tc>
                  <a:txBody>
                    <a:bodyPr/>
                    <a:lstStyle/>
                    <a:p>
                      <a:pPr algn="l" fontAlgn="base"/>
                      <a:r>
                        <a:rPr lang="en-US" sz="1800" b="0" dirty="0">
                          <a:latin typeface="Times New Roman" pitchFamily="18" charset="0"/>
                          <a:cs typeface="Times New Roman" pitchFamily="18" charset="0"/>
                        </a:rPr>
                        <a:t>It accepts the input alphabets by going up to final states.</a:t>
                      </a:r>
                    </a:p>
                  </a:txBody>
                  <a:tcPr marL="25500" marR="25500" marT="12750" marB="12750" anchor="ctr">
                    <a:lnL>
                      <a:noFill/>
                    </a:lnL>
                    <a:lnR>
                      <a:noFill/>
                    </a:lnR>
                    <a:lnT w="9525" cap="flat" cmpd="sng" algn="ctr">
                      <a:solidFill>
                        <a:srgbClr val="EDEDED"/>
                      </a:solidFill>
                      <a:prstDash val="solid"/>
                      <a:round/>
                      <a:headEnd type="none" w="med" len="med"/>
                      <a:tailEnd type="none" w="med" len="med"/>
                    </a:lnT>
                    <a:lnB>
                      <a:noFill/>
                    </a:lnB>
                    <a:solidFill>
                      <a:srgbClr val="FFFFFF"/>
                    </a:solidFill>
                  </a:tcPr>
                </a:tc>
              </a:tr>
            </a:tbl>
          </a:graphicData>
        </a:graphic>
      </p:graphicFrame>
      <p:sp>
        <p:nvSpPr>
          <p:cNvPr id="3" name="Rectangle 2"/>
          <p:cNvSpPr/>
          <p:nvPr/>
        </p:nvSpPr>
        <p:spPr>
          <a:xfrm>
            <a:off x="381000" y="304800"/>
            <a:ext cx="8305800" cy="461665"/>
          </a:xfrm>
          <a:prstGeom prst="rect">
            <a:avLst/>
          </a:prstGeom>
        </p:spPr>
        <p:txBody>
          <a:bodyPr wrap="square">
            <a:spAutoFit/>
          </a:bodyPr>
          <a:lstStyle/>
          <a:p>
            <a:pPr fontAlgn="base"/>
            <a:r>
              <a:rPr lang="en-US" sz="2400" b="1" dirty="0">
                <a:latin typeface="Times New Roman" pitchFamily="18" charset="0"/>
                <a:cs typeface="Times New Roman" pitchFamily="18" charset="0"/>
              </a:rPr>
              <a:t>Difference between Pushdown Automata and Finite Automata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19800"/>
          </a:xfrm>
        </p:spPr>
        <p:txBody>
          <a:bodyPr>
            <a:normAutofit/>
          </a:bodyPr>
          <a:lstStyle/>
          <a:p>
            <a:pPr>
              <a:buNone/>
            </a:pPr>
            <a:r>
              <a:rPr lang="en-US" sz="2400" b="1" dirty="0" smtClean="0">
                <a:latin typeface="Times New Roman" pitchFamily="18" charset="0"/>
                <a:cs typeface="Times New Roman" pitchFamily="18" charset="0"/>
              </a:rPr>
              <a:t>Formal Definition of Push Down Automata (PDA)</a:t>
            </a:r>
          </a:p>
          <a:p>
            <a:pPr>
              <a:buNone/>
            </a:pPr>
            <a:r>
              <a:rPr lang="en-US" sz="2400" dirty="0" smtClean="0">
                <a:latin typeface="Times New Roman" pitchFamily="18" charset="0"/>
                <a:cs typeface="Times New Roman" pitchFamily="18" charset="0"/>
              </a:rPr>
              <a:t>	The </a:t>
            </a:r>
            <a:r>
              <a:rPr lang="en-US" sz="2400" dirty="0">
                <a:latin typeface="Times New Roman" pitchFamily="18" charset="0"/>
                <a:cs typeface="Times New Roman" pitchFamily="18" charset="0"/>
              </a:rPr>
              <a:t>PDA </a:t>
            </a:r>
            <a:r>
              <a:rPr lang="en-US" sz="2400" dirty="0" smtClean="0">
                <a:latin typeface="Times New Roman" pitchFamily="18" charset="0"/>
                <a:cs typeface="Times New Roman" pitchFamily="18" charset="0"/>
              </a:rPr>
              <a:t>consists of 7-tuple M = (Q,</a:t>
            </a:r>
            <a:r>
              <a:rPr lang="el-GR" sz="2400" dirty="0" smtClean="0">
                <a:latin typeface="Times New Roman" pitchFamily="18" charset="0"/>
                <a:cs typeface="Times New Roman" pitchFamily="18" charset="0"/>
              </a:rPr>
              <a:t>Σ</a:t>
            </a:r>
            <a:r>
              <a:rPr lang="en-US" sz="2400" dirty="0" smtClean="0">
                <a:latin typeface="Times New Roman" pitchFamily="18" charset="0"/>
                <a:cs typeface="Times New Roman" pitchFamily="18" charset="0"/>
              </a:rPr>
              <a:t>, </a:t>
            </a:r>
            <a:r>
              <a:rPr lang="az-Cyrl-AZ" sz="2400" dirty="0" smtClean="0">
                <a:latin typeface="Times New Roman" pitchFamily="18" charset="0"/>
                <a:cs typeface="Times New Roman" pitchFamily="18" charset="0"/>
              </a:rPr>
              <a:t>Г</a:t>
            </a:r>
            <a:r>
              <a:rPr lang="en-US" sz="2400" dirty="0" smtClean="0">
                <a:latin typeface="Times New Roman" pitchFamily="18" charset="0"/>
                <a:cs typeface="Times New Roman" pitchFamily="18" charset="0"/>
              </a:rPr>
              <a:t>,</a:t>
            </a:r>
            <a:r>
              <a:rPr lang="el-GR" sz="2400" dirty="0" smtClean="0">
                <a:latin typeface="Times New Roman" pitchFamily="18" charset="0"/>
                <a:cs typeface="Times New Roman" pitchFamily="18" charset="0"/>
              </a:rPr>
              <a:t>δ</a:t>
            </a:r>
            <a:r>
              <a:rPr lang="en-US" sz="2400" dirty="0" smtClean="0">
                <a:latin typeface="Times New Roman" pitchFamily="18" charset="0"/>
                <a:cs typeface="Times New Roman" pitchFamily="18" charset="0"/>
              </a:rPr>
              <a:t>, q</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 Z</a:t>
            </a:r>
            <a:r>
              <a:rPr lang="en-US" sz="2400" baseline="-25000" dirty="0" smtClean="0">
                <a:latin typeface="Times New Roman" pitchFamily="18" charset="0"/>
                <a:cs typeface="Times New Roman" pitchFamily="18" charset="0"/>
              </a:rPr>
              <a:t>0</a:t>
            </a:r>
            <a:r>
              <a:rPr lang="en-US" sz="2400" dirty="0" smtClean="0">
                <a:latin typeface="Times New Roman" pitchFamily="18" charset="0"/>
                <a:cs typeface="Times New Roman" pitchFamily="18" charset="0"/>
              </a:rPr>
              <a:t>,F)</a:t>
            </a:r>
            <a:r>
              <a:rPr lang="en-US" sz="2400" baseline="-250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where </a:t>
            </a:r>
            <a:endParaRPr lang="en-US" sz="2400" dirty="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		Q</a:t>
            </a:r>
            <a:r>
              <a:rPr lang="en-US" sz="2400" b="1" dirty="0">
                <a:latin typeface="Times New Roman" pitchFamily="18" charset="0"/>
                <a:cs typeface="Times New Roman" pitchFamily="18" charset="0"/>
              </a:rPr>
              <a:t>:</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Finite </a:t>
            </a:r>
            <a:r>
              <a:rPr lang="en-US" sz="2400" dirty="0">
                <a:latin typeface="Times New Roman" pitchFamily="18" charset="0"/>
                <a:cs typeface="Times New Roman" pitchFamily="18" charset="0"/>
              </a:rPr>
              <a:t>set of states</a:t>
            </a:r>
          </a:p>
          <a:p>
            <a:pPr>
              <a:buNone/>
            </a:pPr>
            <a:r>
              <a:rPr lang="en-US" sz="2400" b="1" dirty="0" smtClean="0">
                <a:latin typeface="Times New Roman" pitchFamily="18" charset="0"/>
                <a:cs typeface="Times New Roman" pitchFamily="18" charset="0"/>
              </a:rPr>
              <a:t>		∑</a:t>
            </a:r>
            <a:r>
              <a:rPr lang="en-US" sz="2400" b="1" dirty="0">
                <a:latin typeface="Times New Roman" pitchFamily="18" charset="0"/>
                <a:cs typeface="Times New Roman" pitchFamily="18" charset="0"/>
              </a:rPr>
              <a:t>:</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Finite input alphabet</a:t>
            </a:r>
            <a:endParaRPr lang="en-US" sz="2400" dirty="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		Γ</a:t>
            </a:r>
            <a:r>
              <a:rPr lang="en-US" sz="2400" b="1" dirty="0">
                <a:latin typeface="Times New Roman" pitchFamily="18" charset="0"/>
                <a:cs typeface="Times New Roman" pitchFamily="18" charset="0"/>
              </a:rPr>
              <a:t>:</a:t>
            </a:r>
            <a:r>
              <a:rPr lang="en-US" sz="2400" dirty="0">
                <a:latin typeface="Times New Roman" pitchFamily="18" charset="0"/>
                <a:cs typeface="Times New Roman" pitchFamily="18" charset="0"/>
              </a:rPr>
              <a:t> a stack </a:t>
            </a:r>
            <a:r>
              <a:rPr lang="en-US" sz="2400" dirty="0" smtClean="0">
                <a:latin typeface="Times New Roman" pitchFamily="18" charset="0"/>
                <a:cs typeface="Times New Roman" pitchFamily="18" charset="0"/>
              </a:rPr>
              <a:t>symbol / pushdown symbol </a:t>
            </a:r>
            <a:r>
              <a:rPr lang="en-US" sz="2400" dirty="0">
                <a:latin typeface="Times New Roman" pitchFamily="18" charset="0"/>
                <a:cs typeface="Times New Roman" pitchFamily="18" charset="0"/>
              </a:rPr>
              <a:t>which can be </a:t>
            </a:r>
            <a:r>
              <a:rPr lang="en-US" sz="2400" dirty="0" smtClean="0">
                <a:latin typeface="Times New Roman" pitchFamily="18" charset="0"/>
                <a:cs typeface="Times New Roman" pitchFamily="18" charset="0"/>
              </a:rPr>
              <a:t>	      pushed </a:t>
            </a:r>
            <a:r>
              <a:rPr lang="en-US" sz="2400" dirty="0">
                <a:latin typeface="Times New Roman" pitchFamily="18" charset="0"/>
                <a:cs typeface="Times New Roman" pitchFamily="18" charset="0"/>
              </a:rPr>
              <a:t>and popped from the stack</a:t>
            </a:r>
          </a:p>
          <a:p>
            <a:pPr>
              <a:buNone/>
            </a:pPr>
            <a:r>
              <a:rPr lang="en-US" sz="2400" b="1" dirty="0" smtClean="0">
                <a:latin typeface="Times New Roman" pitchFamily="18" charset="0"/>
                <a:cs typeface="Times New Roman" pitchFamily="18" charset="0"/>
              </a:rPr>
              <a:t>		q</a:t>
            </a:r>
            <a:r>
              <a:rPr lang="en-US" sz="2400" b="1" baseline="-25000" dirty="0" smtClean="0">
                <a:latin typeface="Times New Roman" pitchFamily="18" charset="0"/>
                <a:cs typeface="Times New Roman" pitchFamily="18" charset="0"/>
              </a:rPr>
              <a:t>0 </a:t>
            </a:r>
            <a:r>
              <a:rPr lang="en-US" sz="2400" b="1" dirty="0" smtClean="0">
                <a:latin typeface="Times New Roman" pitchFamily="18" charset="0"/>
                <a:cs typeface="Times New Roman" pitchFamily="18" charset="0"/>
              </a:rPr>
              <a:t>:</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start / </a:t>
            </a:r>
            <a:r>
              <a:rPr lang="en-US" sz="2400" dirty="0">
                <a:latin typeface="Times New Roman" pitchFamily="18" charset="0"/>
                <a:cs typeface="Times New Roman" pitchFamily="18" charset="0"/>
              </a:rPr>
              <a:t>initial state</a:t>
            </a:r>
          </a:p>
          <a:p>
            <a:pPr>
              <a:buNone/>
            </a:pPr>
            <a:r>
              <a:rPr lang="en-US" sz="2400" b="1" dirty="0" smtClean="0">
                <a:latin typeface="Times New Roman" pitchFamily="18" charset="0"/>
                <a:cs typeface="Times New Roman" pitchFamily="18" charset="0"/>
              </a:rPr>
              <a:t>		Z</a:t>
            </a:r>
            <a:r>
              <a:rPr lang="en-US" sz="2400" b="1" baseline="-25000" dirty="0" smtClean="0">
                <a:latin typeface="Times New Roman" pitchFamily="18" charset="0"/>
                <a:cs typeface="Times New Roman" pitchFamily="18" charset="0"/>
              </a:rPr>
              <a:t>0</a:t>
            </a:r>
            <a:r>
              <a:rPr lang="en-US" sz="2400" b="1" dirty="0" smtClean="0">
                <a:latin typeface="Times New Roman" pitchFamily="18" charset="0"/>
                <a:cs typeface="Times New Roman" pitchFamily="18" charset="0"/>
              </a:rPr>
              <a:t>:</a:t>
            </a:r>
            <a:r>
              <a:rPr lang="en-US" sz="2400" dirty="0">
                <a:latin typeface="Times New Roman" pitchFamily="18" charset="0"/>
                <a:cs typeface="Times New Roman" pitchFamily="18" charset="0"/>
              </a:rPr>
              <a:t> a start symbol which is in Γ.</a:t>
            </a:r>
          </a:p>
          <a:p>
            <a:pPr>
              <a:buNone/>
            </a:pPr>
            <a:r>
              <a:rPr lang="en-US" sz="2400" b="1" dirty="0" smtClean="0">
                <a:latin typeface="Times New Roman" pitchFamily="18" charset="0"/>
                <a:cs typeface="Times New Roman" pitchFamily="18" charset="0"/>
              </a:rPr>
              <a:t>		F :</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set of final states</a:t>
            </a:r>
          </a:p>
          <a:p>
            <a:pPr>
              <a:buNone/>
            </a:pPr>
            <a:r>
              <a:rPr lang="en-US" sz="2400" b="1" dirty="0" smtClean="0">
                <a:latin typeface="Times New Roman" pitchFamily="18" charset="0"/>
                <a:cs typeface="Times New Roman" pitchFamily="18" charset="0"/>
              </a:rPr>
              <a:t>		δ</a:t>
            </a:r>
            <a:r>
              <a:rPr lang="en-US" sz="2400" b="1" dirty="0">
                <a:latin typeface="Times New Roman" pitchFamily="18" charset="0"/>
                <a:cs typeface="Times New Roman" pitchFamily="18" charset="0"/>
              </a:rPr>
              <a:t>:</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Transition function / mapping </a:t>
            </a:r>
            <a:r>
              <a:rPr lang="en-US" sz="2400" dirty="0">
                <a:latin typeface="Times New Roman" pitchFamily="18" charset="0"/>
                <a:cs typeface="Times New Roman" pitchFamily="18" charset="0"/>
              </a:rPr>
              <a:t>function which is used </a:t>
            </a:r>
            <a:r>
              <a:rPr lang="en-US" sz="2400" dirty="0" smtClean="0">
                <a:latin typeface="Times New Roman" pitchFamily="18" charset="0"/>
                <a:cs typeface="Times New Roman" pitchFamily="18" charset="0"/>
              </a:rPr>
              <a:t>	     for </a:t>
            </a:r>
            <a:r>
              <a:rPr lang="en-US" sz="2400" dirty="0">
                <a:latin typeface="Times New Roman" pitchFamily="18" charset="0"/>
                <a:cs typeface="Times New Roman" pitchFamily="18" charset="0"/>
              </a:rPr>
              <a:t>moving from current state to next state</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None/>
            </a:pP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Q </a:t>
            </a:r>
            <a:r>
              <a:rPr lang="en-US" sz="2400" dirty="0">
                <a:latin typeface="Times New Roman" pitchFamily="18" charset="0"/>
                <a:cs typeface="Times New Roman" pitchFamily="18" charset="0"/>
              </a:rPr>
              <a:t>x </a:t>
            </a:r>
            <a:r>
              <a:rPr lang="en-US" sz="2400" dirty="0" smtClean="0">
                <a:latin typeface="Times New Roman" pitchFamily="18" charset="0"/>
                <a:cs typeface="Times New Roman" pitchFamily="18" charset="0"/>
              </a:rPr>
              <a:t>(</a:t>
            </a:r>
            <a:r>
              <a:rPr lang="el-GR" sz="2400" dirty="0" smtClean="0">
                <a:latin typeface="Times New Roman" pitchFamily="18" charset="0"/>
                <a:cs typeface="Times New Roman" pitchFamily="18" charset="0"/>
              </a:rPr>
              <a:t>Σ </a:t>
            </a:r>
            <a:r>
              <a:rPr lang="el-GR"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el-GR" sz="2400" dirty="0" smtClean="0">
                <a:latin typeface="Times New Roman" pitchFamily="18" charset="0"/>
                <a:cs typeface="Times New Roman" pitchFamily="18" charset="0"/>
              </a:rPr>
              <a:t>ε}</a:t>
            </a:r>
            <a:r>
              <a:rPr lang="en-US" sz="2400" dirty="0" smtClean="0">
                <a:latin typeface="Times New Roman" pitchFamily="18" charset="0"/>
                <a:cs typeface="Times New Roman" pitchFamily="18" charset="0"/>
              </a:rPr>
              <a:t>)</a:t>
            </a:r>
            <a:r>
              <a:rPr lang="el-GR"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x </a:t>
            </a:r>
            <a:r>
              <a:rPr lang="el-GR" sz="2400" dirty="0">
                <a:latin typeface="Times New Roman" pitchFamily="18" charset="0"/>
                <a:cs typeface="Times New Roman" pitchFamily="18" charset="0"/>
              </a:rPr>
              <a:t>Γ </a:t>
            </a:r>
            <a:r>
              <a:rPr lang="el-GR" sz="2400" dirty="0" smtClean="0">
                <a:latin typeface="Times New Roman" pitchFamily="18" charset="0"/>
                <a:cs typeface="Times New Roman" pitchFamily="18" charset="0"/>
                <a:sym typeface="Symbol"/>
              </a:rPr>
              <a:t></a:t>
            </a:r>
            <a:r>
              <a:rPr lang="en-US" sz="2400" dirty="0" smtClean="0">
                <a:latin typeface="Times New Roman" pitchFamily="18" charset="0"/>
                <a:cs typeface="Times New Roman" pitchFamily="18" charset="0"/>
                <a:sym typeface="Symbol"/>
              </a:rPr>
              <a:t> </a:t>
            </a:r>
            <a:r>
              <a:rPr lang="en-US" sz="2400" dirty="0" smtClean="0">
                <a:latin typeface="Times New Roman" pitchFamily="18" charset="0"/>
                <a:cs typeface="Times New Roman" pitchFamily="18" charset="0"/>
              </a:rPr>
              <a:t>Q </a:t>
            </a:r>
            <a:r>
              <a:rPr lang="en-US" sz="2400" dirty="0">
                <a:latin typeface="Times New Roman" pitchFamily="18" charset="0"/>
                <a:cs typeface="Times New Roman" pitchFamily="18" charset="0"/>
              </a:rPr>
              <a:t>x </a:t>
            </a:r>
            <a:r>
              <a:rPr lang="el-GR" sz="2400" dirty="0">
                <a:latin typeface="Times New Roman" pitchFamily="18" charset="0"/>
                <a:cs typeface="Times New Roman" pitchFamily="18" charset="0"/>
              </a:rPr>
              <a:t>Γ*</a:t>
            </a:r>
            <a:endParaRPr lang="en-US" sz="2400" dirty="0">
              <a:latin typeface="Times New Roman" pitchFamily="18" charset="0"/>
              <a:cs typeface="Times New Roman" pitchFamily="18" charset="0"/>
            </a:endParaRPr>
          </a:p>
          <a:p>
            <a:pPr>
              <a:buNone/>
            </a:pPr>
            <a:endParaRPr lang="en-US" sz="2400" b="1"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Autofit/>
          </a:bodyPr>
          <a:lstStyle/>
          <a:p>
            <a:pPr>
              <a:buNone/>
            </a:pPr>
            <a:r>
              <a:rPr lang="en-US" sz="2400" b="1" dirty="0" smtClean="0">
                <a:latin typeface="Times New Roman" pitchFamily="18" charset="0"/>
                <a:cs typeface="Times New Roman" pitchFamily="18" charset="0"/>
              </a:rPr>
              <a:t>Model of PDA</a:t>
            </a:r>
          </a:p>
          <a:p>
            <a:pPr indent="-57150" algn="just">
              <a:buFont typeface="Wingdings" pitchFamily="2" charset="2"/>
              <a:buChar char="ü"/>
            </a:pPr>
            <a:r>
              <a:rPr lang="en-US" sz="2000" dirty="0" smtClean="0">
                <a:latin typeface="Times New Roman" pitchFamily="18" charset="0"/>
                <a:cs typeface="Times New Roman" pitchFamily="18" charset="0"/>
              </a:rPr>
              <a:t>  Pushdown Automata is a finite automaton with extra memory called stack which helps pushdown automata to recognize Context Free Languages.</a:t>
            </a:r>
          </a:p>
          <a:p>
            <a:pPr indent="-57150" algn="just">
              <a:buFont typeface="Wingdings" pitchFamily="2" charset="2"/>
              <a:buChar char="ü"/>
            </a:pPr>
            <a:r>
              <a:rPr lang="en-US" sz="2000" dirty="0" smtClean="0">
                <a:latin typeface="Times New Roman" pitchFamily="18" charset="0"/>
                <a:cs typeface="Times New Roman" pitchFamily="18" charset="0"/>
              </a:rPr>
              <a:t>   A DFA can remember a finite amount of information, but a PDA can remember an infinite amount of information.</a:t>
            </a:r>
          </a:p>
          <a:p>
            <a:pPr indent="-57150" algn="just">
              <a:buFont typeface="Wingdings" pitchFamily="2" charset="2"/>
              <a:buChar char="ü"/>
            </a:pPr>
            <a:r>
              <a:rPr lang="en-US" sz="2000" dirty="0" smtClean="0">
                <a:latin typeface="Times New Roman" pitchFamily="18" charset="0"/>
                <a:cs typeface="Times New Roman" pitchFamily="18" charset="0"/>
              </a:rPr>
              <a:t>   The PDA consists of a finite set of states, a finite set of input symbols and a finite set of pushdown symbols.</a:t>
            </a:r>
          </a:p>
          <a:p>
            <a:pPr indent="-57150" algn="just">
              <a:buFont typeface="Wingdings" pitchFamily="2" charset="2"/>
              <a:buChar char="ü"/>
            </a:pPr>
            <a:r>
              <a:rPr lang="en-US" sz="2000" dirty="0" smtClean="0">
                <a:latin typeface="Times New Roman" pitchFamily="18" charset="0"/>
                <a:cs typeface="Times New Roman" pitchFamily="18" charset="0"/>
              </a:rPr>
              <a:t>   The finite control has control of both the input tape and push down store.</a:t>
            </a:r>
          </a:p>
          <a:p>
            <a:pPr indent="-57150" algn="just">
              <a:buFont typeface="Wingdings" pitchFamily="2" charset="2"/>
              <a:buChar char="ü"/>
            </a:pPr>
            <a:r>
              <a:rPr lang="en-US" sz="2000" dirty="0" smtClean="0">
                <a:latin typeface="Times New Roman" pitchFamily="18" charset="0"/>
                <a:cs typeface="Times New Roman" pitchFamily="18" charset="0"/>
              </a:rPr>
              <a:t>    The stack head scans the top symbol of the stack.</a:t>
            </a:r>
          </a:p>
          <a:p>
            <a:pPr indent="-57150" algn="just">
              <a:buFont typeface="Wingdings" pitchFamily="2" charset="2"/>
              <a:buChar char="ü"/>
            </a:pPr>
            <a:r>
              <a:rPr lang="en-US" sz="2000" dirty="0" smtClean="0">
                <a:latin typeface="Times New Roman" pitchFamily="18" charset="0"/>
                <a:cs typeface="Times New Roman" pitchFamily="18" charset="0"/>
              </a:rPr>
              <a:t>     A PDA has 3 components</a:t>
            </a:r>
          </a:p>
          <a:p>
            <a:pPr lvl="2" indent="-57150" algn="just">
              <a:buFont typeface="Courier New" pitchFamily="49" charset="0"/>
              <a:buChar char="o"/>
            </a:pPr>
            <a:r>
              <a:rPr lang="en-US" sz="2000" dirty="0" smtClean="0">
                <a:latin typeface="Times New Roman" pitchFamily="18" charset="0"/>
                <a:cs typeface="Times New Roman" pitchFamily="18" charset="0"/>
              </a:rPr>
              <a:t>  input tape – divided into many components. The input head is read-only and may only move from left to right, one symbol at a time.</a:t>
            </a:r>
          </a:p>
          <a:p>
            <a:pPr lvl="2" indent="-57150" algn="just">
              <a:buFont typeface="Courier New" pitchFamily="49" charset="0"/>
              <a:buChar char="o"/>
            </a:pPr>
            <a:r>
              <a:rPr lang="en-US" sz="2000" dirty="0" smtClean="0">
                <a:latin typeface="Times New Roman" pitchFamily="18" charset="0"/>
                <a:cs typeface="Times New Roman" pitchFamily="18" charset="0"/>
              </a:rPr>
              <a:t>  control unit  - The finite control has some pointer which points the current symbol which is to be read.</a:t>
            </a:r>
          </a:p>
          <a:p>
            <a:pPr lvl="2" indent="-57150" algn="just">
              <a:buFont typeface="Courier New" pitchFamily="49" charset="0"/>
              <a:buChar char="o"/>
            </a:pPr>
            <a:r>
              <a:rPr lang="en-US" sz="2000" dirty="0" smtClean="0">
                <a:latin typeface="Times New Roman" pitchFamily="18" charset="0"/>
                <a:cs typeface="Times New Roman" pitchFamily="18" charset="0"/>
              </a:rPr>
              <a:t>  stack with infinite size - used to store the items temporarily</a:t>
            </a:r>
          </a:p>
          <a:p>
            <a:pPr lvl="2" indent="-57150" algn="just">
              <a:buFont typeface="Courier New" pitchFamily="49" charset="0"/>
              <a:buChar char="o"/>
            </a:pPr>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pPr indent="-57150" algn="just">
              <a:buFont typeface="Wingdings" pitchFamily="2" charset="2"/>
              <a:buChar char="ü"/>
            </a:pPr>
            <a:endParaRPr lang="en-US" sz="2000" dirty="0" smtClean="0">
              <a:latin typeface="Times New Roman" pitchFamily="18" charset="0"/>
              <a:cs typeface="Times New Roman" pitchFamily="18" charset="0"/>
            </a:endParaRPr>
          </a:p>
          <a:p>
            <a:pPr indent="-57150" algn="just">
              <a:buNone/>
            </a:pPr>
            <a:endParaRPr lang="en-US" sz="20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ushdown Automata"/>
          <p:cNvPicPr>
            <a:picLocks noGrp="1" noChangeAspect="1" noChangeArrowheads="1"/>
          </p:cNvPicPr>
          <p:nvPr>
            <p:ph idx="1"/>
          </p:nvPr>
        </p:nvPicPr>
        <p:blipFill>
          <a:blip r:embed="rId2" cstate="print"/>
          <a:srcRect/>
          <a:stretch>
            <a:fillRect/>
          </a:stretch>
        </p:blipFill>
        <p:spPr bwMode="auto">
          <a:xfrm>
            <a:off x="524510" y="1828800"/>
            <a:ext cx="8238490" cy="4343400"/>
          </a:xfrm>
          <a:prstGeom prst="rect">
            <a:avLst/>
          </a:prstGeom>
          <a:noFill/>
        </p:spPr>
      </p:pic>
      <p:sp>
        <p:nvSpPr>
          <p:cNvPr id="5" name="Rectangle 4"/>
          <p:cNvSpPr/>
          <p:nvPr/>
        </p:nvSpPr>
        <p:spPr>
          <a:xfrm>
            <a:off x="838200" y="457200"/>
            <a:ext cx="7848600" cy="1015663"/>
          </a:xfrm>
          <a:prstGeom prst="rect">
            <a:avLst/>
          </a:prstGeom>
        </p:spPr>
        <p:txBody>
          <a:bodyPr wrap="square">
            <a:spAutoFit/>
          </a:bodyPr>
          <a:lstStyle/>
          <a:p>
            <a:pPr indent="-57150" algn="just">
              <a:buFont typeface="Wingdings" pitchFamily="2" charset="2"/>
              <a:buChar char="ü"/>
            </a:pPr>
            <a:r>
              <a:rPr lang="en-US" sz="2000" dirty="0" smtClean="0">
                <a:latin typeface="Times New Roman" pitchFamily="18" charset="0"/>
                <a:cs typeface="Times New Roman" pitchFamily="18" charset="0"/>
              </a:rPr>
              <a:t> A stack does 2 operations</a:t>
            </a:r>
          </a:p>
          <a:p>
            <a:pPr lvl="2" indent="-57150" algn="just">
              <a:buFont typeface="Courier New" pitchFamily="49" charset="0"/>
              <a:buChar char="o"/>
            </a:pPr>
            <a:r>
              <a:rPr lang="en-US" sz="2000" dirty="0" smtClean="0">
                <a:latin typeface="Times New Roman" pitchFamily="18" charset="0"/>
                <a:cs typeface="Times New Roman" pitchFamily="18" charset="0"/>
              </a:rPr>
              <a:t>  Push – a new symbol is added at the top</a:t>
            </a:r>
          </a:p>
          <a:p>
            <a:pPr lvl="2" indent="-57150" algn="just">
              <a:buFont typeface="Courier New" pitchFamily="49" charset="0"/>
              <a:buChar char="o"/>
            </a:pPr>
            <a:r>
              <a:rPr lang="en-US" sz="2000" dirty="0" smtClean="0">
                <a:latin typeface="Times New Roman" pitchFamily="18" charset="0"/>
                <a:cs typeface="Times New Roman" pitchFamily="18" charset="0"/>
              </a:rPr>
              <a:t>  Pop – the top symbol is read and removed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Autofit/>
          </a:bodyPr>
          <a:lstStyle/>
          <a:p>
            <a:pPr algn="just">
              <a:buNone/>
            </a:pPr>
            <a:r>
              <a:rPr lang="en-US" sz="2000" dirty="0" smtClean="0">
                <a:latin typeface="Times New Roman" pitchFamily="18" charset="0"/>
                <a:cs typeface="Times New Roman" pitchFamily="18" charset="0"/>
              </a:rPr>
              <a:t>	ID </a:t>
            </a:r>
            <a:r>
              <a:rPr lang="en-US" sz="2000" dirty="0">
                <a:latin typeface="Times New Roman" pitchFamily="18" charset="0"/>
                <a:cs typeface="Times New Roman" pitchFamily="18" charset="0"/>
              </a:rPr>
              <a:t>is an informal notation of how a PDA computes an input string and make </a:t>
            </a:r>
            <a:r>
              <a:rPr lang="en-US" sz="2000" dirty="0" smtClean="0">
                <a:latin typeface="Times New Roman" pitchFamily="18" charset="0"/>
                <a:cs typeface="Times New Roman" pitchFamily="18" charset="0"/>
              </a:rPr>
              <a:t>a decision </a:t>
            </a:r>
            <a:r>
              <a:rPr lang="en-US" sz="2000" dirty="0">
                <a:latin typeface="Times New Roman" pitchFamily="18" charset="0"/>
                <a:cs typeface="Times New Roman" pitchFamily="18" charset="0"/>
              </a:rPr>
              <a:t>that string is accepted or rejected.</a:t>
            </a:r>
          </a:p>
          <a:p>
            <a:pPr algn="just">
              <a:buNone/>
            </a:pPr>
            <a:r>
              <a:rPr lang="en-US" sz="2000" b="1" dirty="0" smtClean="0">
                <a:latin typeface="Times New Roman" pitchFamily="18" charset="0"/>
                <a:cs typeface="Times New Roman" pitchFamily="18" charset="0"/>
              </a:rPr>
              <a:t>An </a:t>
            </a:r>
            <a:r>
              <a:rPr lang="en-US" sz="2000" b="1" dirty="0">
                <a:latin typeface="Times New Roman" pitchFamily="18" charset="0"/>
                <a:cs typeface="Times New Roman" pitchFamily="18" charset="0"/>
              </a:rPr>
              <a:t>instantaneous description is a triple (q, w, α) where:</a:t>
            </a:r>
            <a:endParaRPr lang="en-US" sz="2000" dirty="0">
              <a:latin typeface="Times New Roman" pitchFamily="18" charset="0"/>
              <a:cs typeface="Times New Roman" pitchFamily="18" charset="0"/>
            </a:endParaRPr>
          </a:p>
          <a:p>
            <a:pPr lvl="1" algn="just"/>
            <a:r>
              <a:rPr lang="en-US" sz="2000" b="1" dirty="0">
                <a:latin typeface="Times New Roman" pitchFamily="18" charset="0"/>
                <a:cs typeface="Times New Roman" pitchFamily="18" charset="0"/>
              </a:rPr>
              <a:t>q</a:t>
            </a:r>
            <a:r>
              <a:rPr lang="en-US" sz="2000" dirty="0">
                <a:latin typeface="Times New Roman" pitchFamily="18" charset="0"/>
                <a:cs typeface="Times New Roman" pitchFamily="18" charset="0"/>
              </a:rPr>
              <a:t> describes the current state.</a:t>
            </a:r>
          </a:p>
          <a:p>
            <a:pPr lvl="1" algn="just"/>
            <a:r>
              <a:rPr lang="en-US" sz="2000" b="1" dirty="0">
                <a:latin typeface="Times New Roman" pitchFamily="18" charset="0"/>
                <a:cs typeface="Times New Roman" pitchFamily="18" charset="0"/>
              </a:rPr>
              <a:t>w</a:t>
            </a:r>
            <a:r>
              <a:rPr lang="en-US" sz="2000" dirty="0">
                <a:latin typeface="Times New Roman" pitchFamily="18" charset="0"/>
                <a:cs typeface="Times New Roman" pitchFamily="18" charset="0"/>
              </a:rPr>
              <a:t> describes the remaining input.</a:t>
            </a:r>
          </a:p>
          <a:p>
            <a:pPr lvl="1" algn="just"/>
            <a:r>
              <a:rPr lang="en-US" sz="2000" b="1" dirty="0">
                <a:latin typeface="Times New Roman" pitchFamily="18" charset="0"/>
                <a:cs typeface="Times New Roman" pitchFamily="18" charset="0"/>
              </a:rPr>
              <a:t>α</a:t>
            </a:r>
            <a:r>
              <a:rPr lang="en-US" sz="2000" dirty="0">
                <a:latin typeface="Times New Roman" pitchFamily="18" charset="0"/>
                <a:cs typeface="Times New Roman" pitchFamily="18" charset="0"/>
              </a:rPr>
              <a:t> describes the stack contents, top at the left.</a:t>
            </a:r>
          </a:p>
          <a:p>
            <a:pPr algn="just">
              <a:buNone/>
            </a:pPr>
            <a:r>
              <a:rPr lang="en-US" sz="2000" b="1" dirty="0" smtClean="0">
                <a:latin typeface="Times New Roman" pitchFamily="18" charset="0"/>
                <a:cs typeface="Times New Roman" pitchFamily="18" charset="0"/>
              </a:rPr>
              <a:t>Turnstile </a:t>
            </a:r>
            <a:r>
              <a:rPr lang="en-US" sz="2000" b="1" dirty="0">
                <a:latin typeface="Times New Roman" pitchFamily="18" charset="0"/>
                <a:cs typeface="Times New Roman" pitchFamily="18" charset="0"/>
              </a:rPr>
              <a:t>Notation:</a:t>
            </a:r>
          </a:p>
          <a:p>
            <a:pPr algn="just">
              <a:buNone/>
            </a:pPr>
            <a:r>
              <a:rPr lang="en-US" sz="2000" dirty="0" smtClean="0">
                <a:latin typeface="Times New Roman" pitchFamily="18" charset="0"/>
                <a:cs typeface="Times New Roman" pitchFamily="18" charset="0"/>
              </a:rPr>
              <a:t>	⊢ </a:t>
            </a:r>
            <a:r>
              <a:rPr lang="en-US" sz="2000" dirty="0">
                <a:latin typeface="Times New Roman" pitchFamily="18" charset="0"/>
                <a:cs typeface="Times New Roman" pitchFamily="18" charset="0"/>
              </a:rPr>
              <a:t>sign describes the turnstile notation and represents one move.</a:t>
            </a:r>
          </a:p>
          <a:p>
            <a:pPr algn="just">
              <a:buNone/>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sign describes a sequence of moves.</a:t>
            </a:r>
          </a:p>
          <a:p>
            <a:pPr algn="just">
              <a:buNone/>
            </a:pPr>
            <a:r>
              <a:rPr lang="en-US" sz="2000" b="1" dirty="0">
                <a:latin typeface="Times New Roman" pitchFamily="18" charset="0"/>
                <a:cs typeface="Times New Roman" pitchFamily="18" charset="0"/>
              </a:rPr>
              <a:t>For example,</a:t>
            </a:r>
            <a:endParaRPr lang="en-US" sz="2000" dirty="0">
              <a:latin typeface="Times New Roman" pitchFamily="18" charset="0"/>
              <a:cs typeface="Times New Roman" pitchFamily="18" charset="0"/>
            </a:endParaRPr>
          </a:p>
          <a:p>
            <a:pPr algn="just">
              <a:buNone/>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p, b, T) ⊢ (q, w, α)</a:t>
            </a:r>
          </a:p>
          <a:p>
            <a:pPr algn="just">
              <a:buNone/>
            </a:pPr>
            <a:r>
              <a:rPr lang="en-US" sz="2000" dirty="0" smtClean="0">
                <a:latin typeface="Times New Roman" pitchFamily="18" charset="0"/>
                <a:cs typeface="Times New Roman" pitchFamily="18" charset="0"/>
              </a:rPr>
              <a:t>	In </a:t>
            </a:r>
            <a:r>
              <a:rPr lang="en-US" sz="2000" dirty="0">
                <a:latin typeface="Times New Roman" pitchFamily="18" charset="0"/>
                <a:cs typeface="Times New Roman" pitchFamily="18" charset="0"/>
              </a:rPr>
              <a:t>the above example, while taking a transition from state p to q, the input symbol 'b' is consumed, and the top of the stack 'T' is represented by a new string α.</a:t>
            </a:r>
          </a:p>
          <a:p>
            <a:pPr algn="just"/>
            <a:endParaRPr lang="en-US" sz="2000" dirty="0">
              <a:latin typeface="Times New Roman" pitchFamily="18" charset="0"/>
              <a:cs typeface="Times New Roman" pitchFamily="18" charset="0"/>
            </a:endParaRPr>
          </a:p>
        </p:txBody>
      </p:sp>
      <p:sp>
        <p:nvSpPr>
          <p:cNvPr id="4" name="Title 1"/>
          <p:cNvSpPr>
            <a:spLocks noGrp="1"/>
          </p:cNvSpPr>
          <p:nvPr>
            <p:ph type="title"/>
          </p:nvPr>
        </p:nvSpPr>
        <p:spPr>
          <a:xfrm>
            <a:off x="457200" y="274638"/>
            <a:ext cx="8229600" cy="1143000"/>
          </a:xfrm>
        </p:spPr>
        <p:style>
          <a:lnRef idx="3">
            <a:schemeClr val="lt1"/>
          </a:lnRef>
          <a:fillRef idx="1">
            <a:schemeClr val="accent4"/>
          </a:fillRef>
          <a:effectRef idx="1">
            <a:schemeClr val="accent4"/>
          </a:effectRef>
          <a:fontRef idx="minor">
            <a:schemeClr val="lt1"/>
          </a:fontRef>
        </p:style>
        <p:txBody>
          <a:bodyPr>
            <a:normAutofit fontScale="90000"/>
          </a:bodyPr>
          <a:lstStyle/>
          <a:p>
            <a:r>
              <a:rPr lang="en-IN" dirty="0" smtClean="0"/>
              <a:t>INSTANTANEOUS DESCRIPTIONS (ID)</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1290</TotalTime>
  <Words>1107</Words>
  <Application>Microsoft Office PowerPoint</Application>
  <PresentationFormat>On-screen Show (4:3)</PresentationFormat>
  <Paragraphs>167</Paragraphs>
  <Slides>47</Slides>
  <Notes>2</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Slide 1</vt:lpstr>
      <vt:lpstr>Slide 2</vt:lpstr>
      <vt:lpstr>PUSHDOWN AUTOMATA</vt:lpstr>
      <vt:lpstr>Slide 4</vt:lpstr>
      <vt:lpstr>Slide 5</vt:lpstr>
      <vt:lpstr>Slide 6</vt:lpstr>
      <vt:lpstr>Slide 7</vt:lpstr>
      <vt:lpstr>Slide 8</vt:lpstr>
      <vt:lpstr>INSTANTANEOUS DESCRIPTIONS (ID)</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EQUIVALENCE OF PDA AND CFL</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PUMPING LEMMA FOR CFL</vt:lpstr>
      <vt:lpstr>Slide 45</vt:lpstr>
      <vt:lpstr>Slide 46</vt:lpstr>
      <vt:lpstr>Slide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158</cp:revision>
  <dcterms:created xsi:type="dcterms:W3CDTF">2020-07-06T04:18:03Z</dcterms:created>
  <dcterms:modified xsi:type="dcterms:W3CDTF">2020-09-16T05:18:06Z</dcterms:modified>
</cp:coreProperties>
</file>